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x-msvide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1" r:id="rId3"/>
    <p:sldId id="259" r:id="rId4"/>
    <p:sldId id="271" r:id="rId5"/>
    <p:sldId id="263" r:id="rId6"/>
    <p:sldId id="266" r:id="rId7"/>
    <p:sldId id="267" r:id="rId8"/>
    <p:sldId id="268" r:id="rId9"/>
    <p:sldId id="270" r:id="rId10"/>
    <p:sldId id="269"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rtificial_sampleLine" id="{9DE36602-C214-4AD7-8B04-2D3CAE5A23D6}">
          <p14:sldIdLst>
            <p14:sldId id="257"/>
            <p14:sldId id="261"/>
          </p14:sldIdLst>
        </p14:section>
        <p14:section name="artificial_sampleCenter" id="{0DC0A074-A8E6-4483-A870-7988BD33BFD4}">
          <p14:sldIdLst>
            <p14:sldId id="259"/>
            <p14:sldId id="271"/>
            <p14:sldId id="263"/>
            <p14:sldId id="266"/>
          </p14:sldIdLst>
        </p14:section>
        <p14:section name="20220311_sample33" id="{46657211-119A-4449-B75F-E126C9DB2450}">
          <p14:sldIdLst>
            <p14:sldId id="267"/>
            <p14:sldId id="268"/>
            <p14:sldId id="270"/>
            <p14:sldId id="269"/>
          </p14:sldIdLst>
        </p14:section>
        <p14:section name="Past bugs" id="{BCA532DC-7087-4800-A4B3-53FB95AD3AB0}">
          <p14:sldIdLst>
            <p14:sldId id="2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2BD49-E53B-4F66-A012-62F99CB523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5CD2F5-642A-46EB-B19D-E68101B5CA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EA522AB-19CA-4E5A-8CCD-32149F9DC9F2}"/>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5" name="Footer Placeholder 4">
            <a:extLst>
              <a:ext uri="{FF2B5EF4-FFF2-40B4-BE49-F238E27FC236}">
                <a16:creationId xmlns:a16="http://schemas.microsoft.com/office/drawing/2014/main" id="{D307F90C-C188-4BE3-B914-791C88A077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019447-899C-4B5B-BDE8-95D7D1CBD9E2}"/>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927091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F77D1-3C33-4B34-A0B7-F1BD7A04DF3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0266B8-545E-496E-966F-8547F3BBA3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CE058-326B-4A5C-87C7-FCE0DF126ED7}"/>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5" name="Footer Placeholder 4">
            <a:extLst>
              <a:ext uri="{FF2B5EF4-FFF2-40B4-BE49-F238E27FC236}">
                <a16:creationId xmlns:a16="http://schemas.microsoft.com/office/drawing/2014/main" id="{B3AD797B-D53A-4485-8F44-06C4FBF936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D7F5C0-8F62-47DD-8FE8-9C0974C9724E}"/>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17166711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D54AE2-9F6C-4A25-9737-EC7D22A6B0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18EF5A-C38A-4C2E-ADA5-63F77637621A}"/>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D1399A-EAD0-4DE2-A4E1-69FAC4D9B3BF}"/>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5" name="Footer Placeholder 4">
            <a:extLst>
              <a:ext uri="{FF2B5EF4-FFF2-40B4-BE49-F238E27FC236}">
                <a16:creationId xmlns:a16="http://schemas.microsoft.com/office/drawing/2014/main" id="{43920255-5A38-4C6B-9C12-A80546DF81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298F5E-3F72-40A4-A4A1-CF874FC9552D}"/>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2311858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A9CB5-FA04-459A-910F-8DE6C69AC9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95FE0-2C52-4D50-968E-DA59A7605D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5EB78A-9684-457B-8559-947B169D8167}"/>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5" name="Footer Placeholder 4">
            <a:extLst>
              <a:ext uri="{FF2B5EF4-FFF2-40B4-BE49-F238E27FC236}">
                <a16:creationId xmlns:a16="http://schemas.microsoft.com/office/drawing/2014/main" id="{2EC909EB-E8A8-4E40-8ADE-3B8CECB0F3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9D6422-68ED-42F1-9EA6-E70A2356090E}"/>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395706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B0E61-418F-449E-813D-4897995C64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22FEFC9-AC5D-43AC-B9E8-0863E4F55E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4AE382D-7C9E-454F-93BD-4A563A8300D6}"/>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5" name="Footer Placeholder 4">
            <a:extLst>
              <a:ext uri="{FF2B5EF4-FFF2-40B4-BE49-F238E27FC236}">
                <a16:creationId xmlns:a16="http://schemas.microsoft.com/office/drawing/2014/main" id="{2A8E2916-F988-49F7-A5A5-70703F79ED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35AC34-9375-4871-9FB0-DEE7F479EC5A}"/>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290507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099FD-61C6-408E-A9B2-B756EE8A84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4C6816-E6C9-48F3-9BA0-CFFDDC23DB66}"/>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90AAA7E-B7A5-40C4-8F86-98A79B3D55C8}"/>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EC87ED4-EBF2-4E08-97DE-C14CC6C9CB17}"/>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6" name="Footer Placeholder 5">
            <a:extLst>
              <a:ext uri="{FF2B5EF4-FFF2-40B4-BE49-F238E27FC236}">
                <a16:creationId xmlns:a16="http://schemas.microsoft.com/office/drawing/2014/main" id="{88214AB1-F431-40B1-9BDD-5C80E81DE4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751255-CBA9-4776-81C6-7833BB6BF7B2}"/>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1976984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C3E11-F4D1-4FA3-A070-0E61D389542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E83D11-D970-4F56-9277-ADA80B987C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398E8B-5B4F-43BC-AFDD-FAE6A475790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2B65684-9821-499B-B23F-B1725A7BAF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1E2B99-1BDC-4985-8C7F-95E4336E691D}"/>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35FBFB-D369-4404-A01C-780605ACD7D3}"/>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8" name="Footer Placeholder 7">
            <a:extLst>
              <a:ext uri="{FF2B5EF4-FFF2-40B4-BE49-F238E27FC236}">
                <a16:creationId xmlns:a16="http://schemas.microsoft.com/office/drawing/2014/main" id="{62CE929D-AF4F-4307-BEC7-FA9B67CF6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E7CF0C9-E2F7-4472-8E4A-C7EA46320A52}"/>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706595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ECD61D-1BE8-4F3F-A5EA-AC548A5118D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1C4061-D67F-4242-BC8E-1502FD169724}"/>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4" name="Footer Placeholder 3">
            <a:extLst>
              <a:ext uri="{FF2B5EF4-FFF2-40B4-BE49-F238E27FC236}">
                <a16:creationId xmlns:a16="http://schemas.microsoft.com/office/drawing/2014/main" id="{17A52AC0-CF3F-4A00-87A9-1C05E0C35E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641061-7A11-4527-9670-306059BEAF7C}"/>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18998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D8A3CD-BF78-4B71-8AB6-6F7C833A97BF}"/>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3" name="Footer Placeholder 2">
            <a:extLst>
              <a:ext uri="{FF2B5EF4-FFF2-40B4-BE49-F238E27FC236}">
                <a16:creationId xmlns:a16="http://schemas.microsoft.com/office/drawing/2014/main" id="{E3DFBB4F-742D-4850-9644-7B5CC015CB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D504B8-5032-4774-BDBC-71A48DC75C7E}"/>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3318168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70DA-C2A0-4B99-A7CA-D37EE8F08F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93B5CA-E226-4F36-BD6F-C9A9BF536F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D1FF617-C20B-45DE-AE44-D820D3A51B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92EB6B-F33B-4E3E-92DE-B08FDB4942EB}"/>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6" name="Footer Placeholder 5">
            <a:extLst>
              <a:ext uri="{FF2B5EF4-FFF2-40B4-BE49-F238E27FC236}">
                <a16:creationId xmlns:a16="http://schemas.microsoft.com/office/drawing/2014/main" id="{5610C6B9-C0D0-463C-A335-3F3A6ED73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410656-5F32-4D16-AAD2-0FBFDFB812ED}"/>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250456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553F9-B747-4A40-9BDB-C15741EB0EE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713E7D-903C-44A6-8682-EA554FB511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BBA8B2-A9F9-4308-8586-86E693BDE1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4C4B95E-092D-47FF-9469-56244C70397A}"/>
              </a:ext>
            </a:extLst>
          </p:cNvPr>
          <p:cNvSpPr>
            <a:spLocks noGrp="1"/>
          </p:cNvSpPr>
          <p:nvPr>
            <p:ph type="dt" sz="half" idx="10"/>
          </p:nvPr>
        </p:nvSpPr>
        <p:spPr/>
        <p:txBody>
          <a:bodyPr/>
          <a:lstStyle/>
          <a:p>
            <a:fld id="{D1C9DC6A-628F-4AD1-95C8-0D648CFC9F36}" type="datetimeFigureOut">
              <a:rPr lang="en-US" smtClean="0"/>
              <a:t>11/23/2022</a:t>
            </a:fld>
            <a:endParaRPr lang="en-US"/>
          </a:p>
        </p:txBody>
      </p:sp>
      <p:sp>
        <p:nvSpPr>
          <p:cNvPr id="6" name="Footer Placeholder 5">
            <a:extLst>
              <a:ext uri="{FF2B5EF4-FFF2-40B4-BE49-F238E27FC236}">
                <a16:creationId xmlns:a16="http://schemas.microsoft.com/office/drawing/2014/main" id="{B5642123-CA28-4A83-A6CC-7A17611A16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71486B-D598-4847-9EB8-8D7C323154DD}"/>
              </a:ext>
            </a:extLst>
          </p:cNvPr>
          <p:cNvSpPr>
            <a:spLocks noGrp="1"/>
          </p:cNvSpPr>
          <p:nvPr>
            <p:ph type="sldNum" sz="quarter" idx="12"/>
          </p:nvPr>
        </p:nvSpPr>
        <p:spPr/>
        <p:txBody>
          <a:bodyPr/>
          <a:lstStyle/>
          <a:p>
            <a:fld id="{76586E76-B6F6-4F10-9C9F-AC6100F9E7ED}" type="slidenum">
              <a:rPr lang="en-US" smtClean="0"/>
              <a:t>‹#›</a:t>
            </a:fld>
            <a:endParaRPr lang="en-US"/>
          </a:p>
        </p:txBody>
      </p:sp>
    </p:spTree>
    <p:extLst>
      <p:ext uri="{BB962C8B-B14F-4D97-AF65-F5344CB8AC3E}">
        <p14:creationId xmlns:p14="http://schemas.microsoft.com/office/powerpoint/2010/main" val="737354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6BE1307-7FE9-4151-A544-55CD314DA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D69E5B9-22A2-4058-8C3F-4FE74B8D98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E9DAEE-6806-4293-82AA-1F0A414C824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1C9DC6A-628F-4AD1-95C8-0D648CFC9F36}" type="datetimeFigureOut">
              <a:rPr lang="en-US" smtClean="0"/>
              <a:t>11/23/2022</a:t>
            </a:fld>
            <a:endParaRPr lang="en-US"/>
          </a:p>
        </p:txBody>
      </p:sp>
      <p:sp>
        <p:nvSpPr>
          <p:cNvPr id="5" name="Footer Placeholder 4">
            <a:extLst>
              <a:ext uri="{FF2B5EF4-FFF2-40B4-BE49-F238E27FC236}">
                <a16:creationId xmlns:a16="http://schemas.microsoft.com/office/drawing/2014/main" id="{D72EEA0A-22E3-44A6-ACF5-98ADCB648E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ACFBC4-E355-4F68-9660-B50543EA51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586E76-B6F6-4F10-9C9F-AC6100F9E7ED}" type="slidenum">
              <a:rPr lang="en-US" smtClean="0"/>
              <a:t>‹#›</a:t>
            </a:fld>
            <a:endParaRPr lang="en-US"/>
          </a:p>
        </p:txBody>
      </p:sp>
    </p:spTree>
    <p:extLst>
      <p:ext uri="{BB962C8B-B14F-4D97-AF65-F5344CB8AC3E}">
        <p14:creationId xmlns:p14="http://schemas.microsoft.com/office/powerpoint/2010/main" val="3246605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1.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1.png"/><Relationship Id="rId4" Type="http://schemas.openxmlformats.org/officeDocument/2006/relationships/image" Target="../media/image18.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7.png"/><Relationship Id="rId4" Type="http://schemas.openxmlformats.org/officeDocument/2006/relationships/image" Target="../media/image32.png"/><Relationship Id="rId9" Type="http://schemas.openxmlformats.org/officeDocument/2006/relationships/image" Target="../media/image36.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19.png"/><Relationship Id="rId10" Type="http://schemas.openxmlformats.org/officeDocument/2006/relationships/image" Target="../media/image44.png"/><Relationship Id="rId4" Type="http://schemas.openxmlformats.org/officeDocument/2006/relationships/image" Target="../media/image39.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08964AC-06C3-4E9B-ACF8-D748EAE6CE30}"/>
              </a:ext>
            </a:extLst>
          </p:cNvPr>
          <p:cNvSpPr txBox="1"/>
          <p:nvPr/>
        </p:nvSpPr>
        <p:spPr>
          <a:xfrm>
            <a:off x="301841" y="257452"/>
            <a:ext cx="4962617" cy="523220"/>
          </a:xfrm>
          <a:prstGeom prst="rect">
            <a:avLst/>
          </a:prstGeom>
          <a:noFill/>
        </p:spPr>
        <p:txBody>
          <a:bodyPr wrap="square" rtlCol="0">
            <a:spAutoFit/>
          </a:bodyPr>
          <a:lstStyle/>
          <a:p>
            <a:r>
              <a:rPr lang="en-US" sz="1400" dirty="0"/>
              <a:t>Sample artificial: one line in the up horizontal direction with AT from 0 (up-left) to 99 ms (up-right). </a:t>
            </a:r>
          </a:p>
        </p:txBody>
      </p:sp>
      <p:pic>
        <p:nvPicPr>
          <p:cNvPr id="12" name="Picture 11">
            <a:extLst>
              <a:ext uri="{FF2B5EF4-FFF2-40B4-BE49-F238E27FC236}">
                <a16:creationId xmlns:a16="http://schemas.microsoft.com/office/drawing/2014/main" id="{4F66CD8C-9F07-4C93-8CF2-7C173EC3DFD5}"/>
              </a:ext>
            </a:extLst>
          </p:cNvPr>
          <p:cNvPicPr>
            <a:picLocks noChangeAspect="1"/>
          </p:cNvPicPr>
          <p:nvPr/>
        </p:nvPicPr>
        <p:blipFill>
          <a:blip r:embed="rId2"/>
          <a:stretch>
            <a:fillRect/>
          </a:stretch>
        </p:blipFill>
        <p:spPr>
          <a:xfrm>
            <a:off x="9644744" y="4972355"/>
            <a:ext cx="1807450" cy="1554881"/>
          </a:xfrm>
          <a:prstGeom prst="rect">
            <a:avLst/>
          </a:prstGeom>
        </p:spPr>
      </p:pic>
      <p:pic>
        <p:nvPicPr>
          <p:cNvPr id="24" name="Picture 23">
            <a:extLst>
              <a:ext uri="{FF2B5EF4-FFF2-40B4-BE49-F238E27FC236}">
                <a16:creationId xmlns:a16="http://schemas.microsoft.com/office/drawing/2014/main" id="{94F124F0-941B-4448-B36B-911CD06AC32F}"/>
              </a:ext>
            </a:extLst>
          </p:cNvPr>
          <p:cNvPicPr>
            <a:picLocks noChangeAspect="1"/>
          </p:cNvPicPr>
          <p:nvPr/>
        </p:nvPicPr>
        <p:blipFill>
          <a:blip r:embed="rId3"/>
          <a:stretch>
            <a:fillRect/>
          </a:stretch>
        </p:blipFill>
        <p:spPr>
          <a:xfrm>
            <a:off x="418278" y="856001"/>
            <a:ext cx="4429586" cy="3064877"/>
          </a:xfrm>
          <a:prstGeom prst="rect">
            <a:avLst/>
          </a:prstGeom>
        </p:spPr>
      </p:pic>
      <p:pic>
        <p:nvPicPr>
          <p:cNvPr id="25" name="Picture 24">
            <a:extLst>
              <a:ext uri="{FF2B5EF4-FFF2-40B4-BE49-F238E27FC236}">
                <a16:creationId xmlns:a16="http://schemas.microsoft.com/office/drawing/2014/main" id="{AAA2C6C5-A71D-457E-8236-0C2DFA00AA22}"/>
              </a:ext>
            </a:extLst>
          </p:cNvPr>
          <p:cNvPicPr>
            <a:picLocks noChangeAspect="1"/>
          </p:cNvPicPr>
          <p:nvPr/>
        </p:nvPicPr>
        <p:blipFill>
          <a:blip r:embed="rId4"/>
          <a:stretch>
            <a:fillRect/>
          </a:stretch>
        </p:blipFill>
        <p:spPr>
          <a:xfrm>
            <a:off x="1148922" y="5815230"/>
            <a:ext cx="3268453" cy="847679"/>
          </a:xfrm>
          <a:prstGeom prst="rect">
            <a:avLst/>
          </a:prstGeom>
        </p:spPr>
      </p:pic>
      <p:pic>
        <p:nvPicPr>
          <p:cNvPr id="27" name="Picture 26">
            <a:extLst>
              <a:ext uri="{FF2B5EF4-FFF2-40B4-BE49-F238E27FC236}">
                <a16:creationId xmlns:a16="http://schemas.microsoft.com/office/drawing/2014/main" id="{2750A9DF-B8F0-46D6-A69A-974A6FF90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06962" y="61851"/>
            <a:ext cx="2754656" cy="2065992"/>
          </a:xfrm>
          <a:prstGeom prst="rect">
            <a:avLst/>
          </a:prstGeom>
        </p:spPr>
      </p:pic>
      <p:pic>
        <p:nvPicPr>
          <p:cNvPr id="29" name="Picture 28">
            <a:extLst>
              <a:ext uri="{FF2B5EF4-FFF2-40B4-BE49-F238E27FC236}">
                <a16:creationId xmlns:a16="http://schemas.microsoft.com/office/drawing/2014/main" id="{8133DB73-5285-4C15-8FF0-2F816CF419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8589" y="4083390"/>
            <a:ext cx="2309120" cy="1731840"/>
          </a:xfrm>
          <a:prstGeom prst="rect">
            <a:avLst/>
          </a:prstGeom>
        </p:spPr>
      </p:pic>
      <p:pic>
        <p:nvPicPr>
          <p:cNvPr id="31" name="Picture 30">
            <a:extLst>
              <a:ext uri="{FF2B5EF4-FFF2-40B4-BE49-F238E27FC236}">
                <a16:creationId xmlns:a16="http://schemas.microsoft.com/office/drawing/2014/main" id="{DD0E1A77-8458-4AB0-9FE6-5063FF0043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84808" y="4680423"/>
            <a:ext cx="2754656" cy="2065992"/>
          </a:xfrm>
          <a:prstGeom prst="rect">
            <a:avLst/>
          </a:prstGeom>
        </p:spPr>
      </p:pic>
      <p:pic>
        <p:nvPicPr>
          <p:cNvPr id="33" name="Picture 32">
            <a:extLst>
              <a:ext uri="{FF2B5EF4-FFF2-40B4-BE49-F238E27FC236}">
                <a16:creationId xmlns:a16="http://schemas.microsoft.com/office/drawing/2014/main" id="{E8B280B5-7063-4856-95A1-CAF9259C76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71141" y="2371137"/>
            <a:ext cx="2754656" cy="2065992"/>
          </a:xfrm>
          <a:prstGeom prst="rect">
            <a:avLst/>
          </a:prstGeom>
        </p:spPr>
      </p:pic>
      <p:pic>
        <p:nvPicPr>
          <p:cNvPr id="35" name="Picture 34">
            <a:extLst>
              <a:ext uri="{FF2B5EF4-FFF2-40B4-BE49-F238E27FC236}">
                <a16:creationId xmlns:a16="http://schemas.microsoft.com/office/drawing/2014/main" id="{3E147626-140F-4513-9010-4F3DDB91BDD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52306" y="2177577"/>
            <a:ext cx="2754656" cy="2065992"/>
          </a:xfrm>
          <a:prstGeom prst="rect">
            <a:avLst/>
          </a:prstGeom>
        </p:spPr>
      </p:pic>
      <p:pic>
        <p:nvPicPr>
          <p:cNvPr id="37" name="Picture 36">
            <a:extLst>
              <a:ext uri="{FF2B5EF4-FFF2-40B4-BE49-F238E27FC236}">
                <a16:creationId xmlns:a16="http://schemas.microsoft.com/office/drawing/2014/main" id="{22EAF905-BE12-45CA-BCD3-3A4C9656A59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552306" y="61851"/>
            <a:ext cx="2754656" cy="2065992"/>
          </a:xfrm>
          <a:prstGeom prst="rect">
            <a:avLst/>
          </a:prstGeom>
        </p:spPr>
      </p:pic>
    </p:spTree>
    <p:extLst>
      <p:ext uri="{BB962C8B-B14F-4D97-AF65-F5344CB8AC3E}">
        <p14:creationId xmlns:p14="http://schemas.microsoft.com/office/powerpoint/2010/main" val="4046767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08964AC-06C3-4E9B-ACF8-D748EAE6CE30}"/>
              </a:ext>
            </a:extLst>
          </p:cNvPr>
          <p:cNvSpPr txBox="1"/>
          <p:nvPr/>
        </p:nvSpPr>
        <p:spPr>
          <a:xfrm>
            <a:off x="301841" y="257452"/>
            <a:ext cx="4962617" cy="646331"/>
          </a:xfrm>
          <a:prstGeom prst="rect">
            <a:avLst/>
          </a:prstGeom>
          <a:noFill/>
        </p:spPr>
        <p:txBody>
          <a:bodyPr wrap="square" rtlCol="0">
            <a:spAutoFit/>
          </a:bodyPr>
          <a:lstStyle/>
          <a:p>
            <a:r>
              <a:rPr lang="en-US" dirty="0"/>
              <a:t>Sample33: Here we selected a ROI to avoid holes with no cells in the </a:t>
            </a:r>
            <a:r>
              <a:rPr lang="en-US" dirty="0" err="1"/>
              <a:t>cellularized</a:t>
            </a:r>
            <a:r>
              <a:rPr lang="en-US" dirty="0"/>
              <a:t> patch</a:t>
            </a:r>
          </a:p>
        </p:txBody>
      </p:sp>
      <p:pic>
        <p:nvPicPr>
          <p:cNvPr id="22" name="Picture 21">
            <a:extLst>
              <a:ext uri="{FF2B5EF4-FFF2-40B4-BE49-F238E27FC236}">
                <a16:creationId xmlns:a16="http://schemas.microsoft.com/office/drawing/2014/main" id="{93431274-4DC4-4C03-ADC4-F05C3EFE34FE}"/>
              </a:ext>
            </a:extLst>
          </p:cNvPr>
          <p:cNvPicPr>
            <a:picLocks noChangeAspect="1"/>
          </p:cNvPicPr>
          <p:nvPr/>
        </p:nvPicPr>
        <p:blipFill>
          <a:blip r:embed="rId2"/>
          <a:stretch>
            <a:fillRect/>
          </a:stretch>
        </p:blipFill>
        <p:spPr>
          <a:xfrm>
            <a:off x="7232794" y="34060"/>
            <a:ext cx="1464000" cy="1259424"/>
          </a:xfrm>
          <a:prstGeom prst="rect">
            <a:avLst/>
          </a:prstGeom>
        </p:spPr>
      </p:pic>
      <p:pic>
        <p:nvPicPr>
          <p:cNvPr id="2" name="Picture 1">
            <a:extLst>
              <a:ext uri="{FF2B5EF4-FFF2-40B4-BE49-F238E27FC236}">
                <a16:creationId xmlns:a16="http://schemas.microsoft.com/office/drawing/2014/main" id="{A7F8303F-F33C-4342-8E63-9BAFFCAED767}"/>
              </a:ext>
            </a:extLst>
          </p:cNvPr>
          <p:cNvPicPr>
            <a:picLocks noChangeAspect="1"/>
          </p:cNvPicPr>
          <p:nvPr/>
        </p:nvPicPr>
        <p:blipFill rotWithShape="1">
          <a:blip r:embed="rId3"/>
          <a:srcRect l="11157" r="-1713"/>
          <a:stretch/>
        </p:blipFill>
        <p:spPr>
          <a:xfrm>
            <a:off x="32041" y="976047"/>
            <a:ext cx="2764424" cy="2374946"/>
          </a:xfrm>
          <a:prstGeom prst="rect">
            <a:avLst/>
          </a:prstGeom>
        </p:spPr>
      </p:pic>
      <p:pic>
        <p:nvPicPr>
          <p:cNvPr id="4" name="Picture 3">
            <a:extLst>
              <a:ext uri="{FF2B5EF4-FFF2-40B4-BE49-F238E27FC236}">
                <a16:creationId xmlns:a16="http://schemas.microsoft.com/office/drawing/2014/main" id="{E9AC64E3-709D-43C1-9230-07ED029CB7D2}"/>
              </a:ext>
            </a:extLst>
          </p:cNvPr>
          <p:cNvPicPr>
            <a:picLocks noChangeAspect="1"/>
          </p:cNvPicPr>
          <p:nvPr/>
        </p:nvPicPr>
        <p:blipFill>
          <a:blip r:embed="rId4"/>
          <a:stretch>
            <a:fillRect/>
          </a:stretch>
        </p:blipFill>
        <p:spPr>
          <a:xfrm>
            <a:off x="2796465" y="1103904"/>
            <a:ext cx="2700336" cy="2076449"/>
          </a:xfrm>
          <a:prstGeom prst="rect">
            <a:avLst/>
          </a:prstGeom>
        </p:spPr>
      </p:pic>
      <p:pic>
        <p:nvPicPr>
          <p:cNvPr id="5" name="Picture 4">
            <a:extLst>
              <a:ext uri="{FF2B5EF4-FFF2-40B4-BE49-F238E27FC236}">
                <a16:creationId xmlns:a16="http://schemas.microsoft.com/office/drawing/2014/main" id="{9A9AE4F2-8FA4-4AB8-A3FE-B23506047F42}"/>
              </a:ext>
            </a:extLst>
          </p:cNvPr>
          <p:cNvPicPr>
            <a:picLocks noChangeAspect="1"/>
          </p:cNvPicPr>
          <p:nvPr/>
        </p:nvPicPr>
        <p:blipFill>
          <a:blip r:embed="rId5"/>
          <a:stretch>
            <a:fillRect/>
          </a:stretch>
        </p:blipFill>
        <p:spPr>
          <a:xfrm>
            <a:off x="5560889" y="1172961"/>
            <a:ext cx="2771774" cy="2090737"/>
          </a:xfrm>
          <a:prstGeom prst="rect">
            <a:avLst/>
          </a:prstGeom>
        </p:spPr>
      </p:pic>
      <p:pic>
        <p:nvPicPr>
          <p:cNvPr id="6" name="Picture 5">
            <a:extLst>
              <a:ext uri="{FF2B5EF4-FFF2-40B4-BE49-F238E27FC236}">
                <a16:creationId xmlns:a16="http://schemas.microsoft.com/office/drawing/2014/main" id="{8D3CB8A0-F5FB-4014-92C0-5CC50B1D8EA5}"/>
              </a:ext>
            </a:extLst>
          </p:cNvPr>
          <p:cNvPicPr>
            <a:picLocks noChangeAspect="1"/>
          </p:cNvPicPr>
          <p:nvPr/>
        </p:nvPicPr>
        <p:blipFill rotWithShape="1">
          <a:blip r:embed="rId6"/>
          <a:srcRect l="14766"/>
          <a:stretch/>
        </p:blipFill>
        <p:spPr>
          <a:xfrm>
            <a:off x="174165" y="3267857"/>
            <a:ext cx="2622300" cy="2021036"/>
          </a:xfrm>
          <a:prstGeom prst="rect">
            <a:avLst/>
          </a:prstGeom>
        </p:spPr>
      </p:pic>
      <p:pic>
        <p:nvPicPr>
          <p:cNvPr id="7" name="Picture 6">
            <a:extLst>
              <a:ext uri="{FF2B5EF4-FFF2-40B4-BE49-F238E27FC236}">
                <a16:creationId xmlns:a16="http://schemas.microsoft.com/office/drawing/2014/main" id="{2DAA7F8A-333E-47E0-B7A4-2C3A9887B66B}"/>
              </a:ext>
            </a:extLst>
          </p:cNvPr>
          <p:cNvPicPr>
            <a:picLocks noChangeAspect="1"/>
          </p:cNvPicPr>
          <p:nvPr/>
        </p:nvPicPr>
        <p:blipFill>
          <a:blip r:embed="rId7"/>
          <a:stretch>
            <a:fillRect/>
          </a:stretch>
        </p:blipFill>
        <p:spPr>
          <a:xfrm>
            <a:off x="2860553" y="3245781"/>
            <a:ext cx="2747962" cy="2043112"/>
          </a:xfrm>
          <a:prstGeom prst="rect">
            <a:avLst/>
          </a:prstGeom>
        </p:spPr>
      </p:pic>
      <p:pic>
        <p:nvPicPr>
          <p:cNvPr id="8" name="Picture 7">
            <a:extLst>
              <a:ext uri="{FF2B5EF4-FFF2-40B4-BE49-F238E27FC236}">
                <a16:creationId xmlns:a16="http://schemas.microsoft.com/office/drawing/2014/main" id="{E5A1DD9F-B926-43F1-9852-3E44C2BCAE16}"/>
              </a:ext>
            </a:extLst>
          </p:cNvPr>
          <p:cNvPicPr>
            <a:picLocks noChangeAspect="1"/>
          </p:cNvPicPr>
          <p:nvPr/>
        </p:nvPicPr>
        <p:blipFill>
          <a:blip r:embed="rId8"/>
          <a:stretch>
            <a:fillRect/>
          </a:stretch>
        </p:blipFill>
        <p:spPr>
          <a:xfrm>
            <a:off x="6022224" y="3298168"/>
            <a:ext cx="2357437" cy="1938337"/>
          </a:xfrm>
          <a:prstGeom prst="rect">
            <a:avLst/>
          </a:prstGeom>
        </p:spPr>
      </p:pic>
      <p:pic>
        <p:nvPicPr>
          <p:cNvPr id="9" name="Picture 8">
            <a:extLst>
              <a:ext uri="{FF2B5EF4-FFF2-40B4-BE49-F238E27FC236}">
                <a16:creationId xmlns:a16="http://schemas.microsoft.com/office/drawing/2014/main" id="{E1A334E0-605E-404B-B6A9-8E15CBC2E9E4}"/>
              </a:ext>
            </a:extLst>
          </p:cNvPr>
          <p:cNvPicPr>
            <a:picLocks noChangeAspect="1"/>
          </p:cNvPicPr>
          <p:nvPr/>
        </p:nvPicPr>
        <p:blipFill>
          <a:blip r:embed="rId9"/>
          <a:stretch>
            <a:fillRect/>
          </a:stretch>
        </p:blipFill>
        <p:spPr>
          <a:xfrm>
            <a:off x="301841" y="5754096"/>
            <a:ext cx="4774261" cy="835291"/>
          </a:xfrm>
          <a:prstGeom prst="rect">
            <a:avLst/>
          </a:prstGeom>
        </p:spPr>
      </p:pic>
      <p:sp>
        <p:nvSpPr>
          <p:cNvPr id="18" name="TextBox 17">
            <a:extLst>
              <a:ext uri="{FF2B5EF4-FFF2-40B4-BE49-F238E27FC236}">
                <a16:creationId xmlns:a16="http://schemas.microsoft.com/office/drawing/2014/main" id="{EAA8D447-DE98-4EE7-A0DF-F46BEE580FA3}"/>
              </a:ext>
            </a:extLst>
          </p:cNvPr>
          <p:cNvSpPr txBox="1"/>
          <p:nvPr/>
        </p:nvSpPr>
        <p:spPr>
          <a:xfrm>
            <a:off x="5383441" y="5479243"/>
            <a:ext cx="6808559" cy="1384995"/>
          </a:xfrm>
          <a:prstGeom prst="rect">
            <a:avLst/>
          </a:prstGeom>
          <a:noFill/>
        </p:spPr>
        <p:txBody>
          <a:bodyPr wrap="square" rtlCol="0">
            <a:spAutoFit/>
          </a:bodyPr>
          <a:lstStyle/>
          <a:p>
            <a:r>
              <a:rPr lang="en-US" sz="1400" dirty="0"/>
              <a:t>CV mag has a mean of 3.68 and median of 2.16 cm/s which is in agreement with the 2 points calculation. </a:t>
            </a:r>
          </a:p>
          <a:p>
            <a:r>
              <a:rPr lang="en-US" sz="1400" dirty="0"/>
              <a:t>Also the Local CV vectors are mainly pointing correctly from bottom right to top-left.</a:t>
            </a:r>
          </a:p>
          <a:p>
            <a:r>
              <a:rPr lang="en-US" sz="1400" dirty="0"/>
              <a:t>Vectors mapped by colors has black dots outside the ROI, any dots for Nans in the CV calculation inside the ROI and Colored dots according to the CV direction in valid CV values.</a:t>
            </a:r>
          </a:p>
          <a:p>
            <a:r>
              <a:rPr lang="en-US" sz="1400" dirty="0"/>
              <a:t>Histograms are not fully seen due to outliers.</a:t>
            </a:r>
          </a:p>
        </p:txBody>
      </p:sp>
      <p:pic>
        <p:nvPicPr>
          <p:cNvPr id="11" name="Picture 10">
            <a:extLst>
              <a:ext uri="{FF2B5EF4-FFF2-40B4-BE49-F238E27FC236}">
                <a16:creationId xmlns:a16="http://schemas.microsoft.com/office/drawing/2014/main" id="{4E07097B-D62E-4305-9EBF-ECAFA4324D8C}"/>
              </a:ext>
            </a:extLst>
          </p:cNvPr>
          <p:cNvPicPr>
            <a:picLocks noChangeAspect="1"/>
          </p:cNvPicPr>
          <p:nvPr/>
        </p:nvPicPr>
        <p:blipFill rotWithShape="1">
          <a:blip r:embed="rId10"/>
          <a:srcRect r="35556"/>
          <a:stretch/>
        </p:blipFill>
        <p:spPr>
          <a:xfrm>
            <a:off x="8261225" y="1743610"/>
            <a:ext cx="3880330" cy="3109115"/>
          </a:xfrm>
          <a:prstGeom prst="rect">
            <a:avLst/>
          </a:prstGeom>
        </p:spPr>
      </p:pic>
    </p:spTree>
    <p:extLst>
      <p:ext uri="{BB962C8B-B14F-4D97-AF65-F5344CB8AC3E}">
        <p14:creationId xmlns:p14="http://schemas.microsoft.com/office/powerpoint/2010/main" val="1866002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08964AC-06C3-4E9B-ACF8-D748EAE6CE30}"/>
              </a:ext>
            </a:extLst>
          </p:cNvPr>
          <p:cNvSpPr txBox="1"/>
          <p:nvPr/>
        </p:nvSpPr>
        <p:spPr>
          <a:xfrm>
            <a:off x="301841" y="257452"/>
            <a:ext cx="4962617" cy="646331"/>
          </a:xfrm>
          <a:prstGeom prst="rect">
            <a:avLst/>
          </a:prstGeom>
          <a:noFill/>
        </p:spPr>
        <p:txBody>
          <a:bodyPr wrap="square" rtlCol="0">
            <a:spAutoFit/>
          </a:bodyPr>
          <a:lstStyle/>
          <a:p>
            <a:r>
              <a:rPr lang="en-US" dirty="0"/>
              <a:t>Sample: from center to the borders with AT= to the radius from the center.</a:t>
            </a:r>
          </a:p>
        </p:txBody>
      </p:sp>
      <p:pic>
        <p:nvPicPr>
          <p:cNvPr id="21" name="Picture 20">
            <a:extLst>
              <a:ext uri="{FF2B5EF4-FFF2-40B4-BE49-F238E27FC236}">
                <a16:creationId xmlns:a16="http://schemas.microsoft.com/office/drawing/2014/main" id="{67EDDDC1-EBD5-45C8-9067-53C9AF5D8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28852" y="0"/>
            <a:ext cx="2761307" cy="2070980"/>
          </a:xfrm>
          <a:prstGeom prst="rect">
            <a:avLst/>
          </a:prstGeom>
        </p:spPr>
      </p:pic>
      <p:pic>
        <p:nvPicPr>
          <p:cNvPr id="23" name="Picture 22">
            <a:extLst>
              <a:ext uri="{FF2B5EF4-FFF2-40B4-BE49-F238E27FC236}">
                <a16:creationId xmlns:a16="http://schemas.microsoft.com/office/drawing/2014/main" id="{BDD67304-128B-4570-8E81-B76EA99341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3659" y="4598466"/>
            <a:ext cx="2761307" cy="2070980"/>
          </a:xfrm>
          <a:prstGeom prst="rect">
            <a:avLst/>
          </a:prstGeom>
        </p:spPr>
      </p:pic>
      <p:pic>
        <p:nvPicPr>
          <p:cNvPr id="25" name="Picture 24">
            <a:extLst>
              <a:ext uri="{FF2B5EF4-FFF2-40B4-BE49-F238E27FC236}">
                <a16:creationId xmlns:a16="http://schemas.microsoft.com/office/drawing/2014/main" id="{450FE300-AD6C-4D86-8AB3-5078EC4EDEE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33006" y="2233042"/>
            <a:ext cx="2761307" cy="2070980"/>
          </a:xfrm>
          <a:prstGeom prst="rect">
            <a:avLst/>
          </a:prstGeom>
        </p:spPr>
      </p:pic>
      <p:pic>
        <p:nvPicPr>
          <p:cNvPr id="27" name="Picture 26">
            <a:extLst>
              <a:ext uri="{FF2B5EF4-FFF2-40B4-BE49-F238E27FC236}">
                <a16:creationId xmlns:a16="http://schemas.microsoft.com/office/drawing/2014/main" id="{0E98F76D-B9CD-4861-8D8E-0BFB09D30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31635" y="2233042"/>
            <a:ext cx="2761307" cy="2070980"/>
          </a:xfrm>
          <a:prstGeom prst="rect">
            <a:avLst/>
          </a:prstGeom>
        </p:spPr>
      </p:pic>
      <p:pic>
        <p:nvPicPr>
          <p:cNvPr id="29" name="Picture 28">
            <a:extLst>
              <a:ext uri="{FF2B5EF4-FFF2-40B4-BE49-F238E27FC236}">
                <a16:creationId xmlns:a16="http://schemas.microsoft.com/office/drawing/2014/main" id="{B8CE215E-9975-4CB8-9613-022BD88A2A3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6411" y="123793"/>
            <a:ext cx="2761307" cy="2070980"/>
          </a:xfrm>
          <a:prstGeom prst="rect">
            <a:avLst/>
          </a:prstGeom>
        </p:spPr>
      </p:pic>
      <p:pic>
        <p:nvPicPr>
          <p:cNvPr id="30" name="Picture 29">
            <a:extLst>
              <a:ext uri="{FF2B5EF4-FFF2-40B4-BE49-F238E27FC236}">
                <a16:creationId xmlns:a16="http://schemas.microsoft.com/office/drawing/2014/main" id="{8220FE09-06AA-4E52-9D82-19D04F17402D}"/>
              </a:ext>
            </a:extLst>
          </p:cNvPr>
          <p:cNvPicPr>
            <a:picLocks noChangeAspect="1"/>
          </p:cNvPicPr>
          <p:nvPr/>
        </p:nvPicPr>
        <p:blipFill>
          <a:blip r:embed="rId7"/>
          <a:stretch>
            <a:fillRect/>
          </a:stretch>
        </p:blipFill>
        <p:spPr>
          <a:xfrm>
            <a:off x="10019086" y="4921276"/>
            <a:ext cx="1807450" cy="1554881"/>
          </a:xfrm>
          <a:prstGeom prst="rect">
            <a:avLst/>
          </a:prstGeom>
        </p:spPr>
      </p:pic>
      <p:pic>
        <p:nvPicPr>
          <p:cNvPr id="31" name="Picture 30">
            <a:extLst>
              <a:ext uri="{FF2B5EF4-FFF2-40B4-BE49-F238E27FC236}">
                <a16:creationId xmlns:a16="http://schemas.microsoft.com/office/drawing/2014/main" id="{39E7A201-93EC-4F8C-8196-1CEF2CD49368}"/>
              </a:ext>
            </a:extLst>
          </p:cNvPr>
          <p:cNvPicPr>
            <a:picLocks noChangeAspect="1"/>
          </p:cNvPicPr>
          <p:nvPr/>
        </p:nvPicPr>
        <p:blipFill>
          <a:blip r:embed="rId8"/>
          <a:stretch>
            <a:fillRect/>
          </a:stretch>
        </p:blipFill>
        <p:spPr>
          <a:xfrm>
            <a:off x="557496" y="903783"/>
            <a:ext cx="4371975" cy="2409825"/>
          </a:xfrm>
          <a:prstGeom prst="rect">
            <a:avLst/>
          </a:prstGeom>
        </p:spPr>
      </p:pic>
      <p:sp>
        <p:nvSpPr>
          <p:cNvPr id="32" name="TextBox 31">
            <a:extLst>
              <a:ext uri="{FF2B5EF4-FFF2-40B4-BE49-F238E27FC236}">
                <a16:creationId xmlns:a16="http://schemas.microsoft.com/office/drawing/2014/main" id="{B4F4518D-25C5-4D34-BD5A-F74E7481F6E7}"/>
              </a:ext>
            </a:extLst>
          </p:cNvPr>
          <p:cNvSpPr txBox="1"/>
          <p:nvPr/>
        </p:nvSpPr>
        <p:spPr>
          <a:xfrm>
            <a:off x="153688" y="3594886"/>
            <a:ext cx="5847455" cy="3139321"/>
          </a:xfrm>
          <a:prstGeom prst="rect">
            <a:avLst/>
          </a:prstGeom>
          <a:noFill/>
        </p:spPr>
        <p:txBody>
          <a:bodyPr wrap="square" rtlCol="0">
            <a:spAutoFit/>
          </a:bodyPr>
          <a:lstStyle/>
          <a:p>
            <a:r>
              <a:rPr lang="en-US" dirty="0"/>
              <a:t>Rays of high CV happens due to a really similar AT in the two pixels in black in the image, which are pixels in the wavefront. As the distance between them is not null a Really high CV is computed. If you see the rays of high CV are perpendicular to the </a:t>
            </a:r>
            <a:r>
              <a:rPr lang="en-US" dirty="0" err="1"/>
              <a:t>wavefronts</a:t>
            </a:r>
            <a:r>
              <a:rPr lang="en-US" dirty="0"/>
              <a:t> (spherical in this case). And the rays are not infinite cause numerically, times becomes zero in those zones, ergo the CV is assigned as nan and not used in the mean calculation for the final CV value in the pixel of interest. This could happen even if two points are consider in the local CV calculation when one is in one wavefront and another in his colliding one. </a:t>
            </a:r>
            <a:r>
              <a:rPr lang="en-US" dirty="0">
                <a:solidFill>
                  <a:srgbClr val="00B050"/>
                </a:solidFill>
              </a:rPr>
              <a:t>Solved</a:t>
            </a:r>
          </a:p>
        </p:txBody>
      </p:sp>
      <p:pic>
        <p:nvPicPr>
          <p:cNvPr id="33" name="Picture 32">
            <a:extLst>
              <a:ext uri="{FF2B5EF4-FFF2-40B4-BE49-F238E27FC236}">
                <a16:creationId xmlns:a16="http://schemas.microsoft.com/office/drawing/2014/main" id="{11FE6282-A32E-4500-8F94-08B8C2C5F285}"/>
              </a:ext>
            </a:extLst>
          </p:cNvPr>
          <p:cNvPicPr>
            <a:picLocks noChangeAspect="1"/>
          </p:cNvPicPr>
          <p:nvPr/>
        </p:nvPicPr>
        <p:blipFill>
          <a:blip r:embed="rId9"/>
          <a:stretch>
            <a:fillRect/>
          </a:stretch>
        </p:blipFill>
        <p:spPr>
          <a:xfrm>
            <a:off x="5964210" y="4885876"/>
            <a:ext cx="1725436" cy="1425360"/>
          </a:xfrm>
          <a:prstGeom prst="rect">
            <a:avLst/>
          </a:prstGeom>
        </p:spPr>
      </p:pic>
    </p:spTree>
    <p:extLst>
      <p:ext uri="{BB962C8B-B14F-4D97-AF65-F5344CB8AC3E}">
        <p14:creationId xmlns:p14="http://schemas.microsoft.com/office/powerpoint/2010/main" val="1007422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08964AC-06C3-4E9B-ACF8-D748EAE6CE30}"/>
              </a:ext>
            </a:extLst>
          </p:cNvPr>
          <p:cNvSpPr txBox="1"/>
          <p:nvPr/>
        </p:nvSpPr>
        <p:spPr>
          <a:xfrm>
            <a:off x="301841" y="257452"/>
            <a:ext cx="4962617" cy="523220"/>
          </a:xfrm>
          <a:prstGeom prst="rect">
            <a:avLst/>
          </a:prstGeom>
          <a:noFill/>
        </p:spPr>
        <p:txBody>
          <a:bodyPr wrap="square" rtlCol="0">
            <a:spAutoFit/>
          </a:bodyPr>
          <a:lstStyle/>
          <a:p>
            <a:r>
              <a:rPr lang="en-US" sz="1400" dirty="0"/>
              <a:t>Sample: one line in the up horizontal direction with AT from 0 (up-left) to 99 ms (up-right). </a:t>
            </a:r>
          </a:p>
        </p:txBody>
      </p:sp>
      <p:pic>
        <p:nvPicPr>
          <p:cNvPr id="20" name="Picture 19">
            <a:extLst>
              <a:ext uri="{FF2B5EF4-FFF2-40B4-BE49-F238E27FC236}">
                <a16:creationId xmlns:a16="http://schemas.microsoft.com/office/drawing/2014/main" id="{86CC7572-56D2-4D8E-890F-8FC76C389689}"/>
              </a:ext>
            </a:extLst>
          </p:cNvPr>
          <p:cNvPicPr>
            <a:picLocks noChangeAspect="1"/>
          </p:cNvPicPr>
          <p:nvPr/>
        </p:nvPicPr>
        <p:blipFill>
          <a:blip r:embed="rId2"/>
          <a:stretch>
            <a:fillRect/>
          </a:stretch>
        </p:blipFill>
        <p:spPr>
          <a:xfrm>
            <a:off x="8967716" y="4856473"/>
            <a:ext cx="1807450" cy="1554881"/>
          </a:xfrm>
          <a:prstGeom prst="rect">
            <a:avLst/>
          </a:prstGeom>
        </p:spPr>
      </p:pic>
      <p:pic>
        <p:nvPicPr>
          <p:cNvPr id="24" name="Picture 23">
            <a:extLst>
              <a:ext uri="{FF2B5EF4-FFF2-40B4-BE49-F238E27FC236}">
                <a16:creationId xmlns:a16="http://schemas.microsoft.com/office/drawing/2014/main" id="{691FF9A7-5892-4511-875F-EDC649762B68}"/>
              </a:ext>
            </a:extLst>
          </p:cNvPr>
          <p:cNvPicPr>
            <a:picLocks noChangeAspect="1"/>
          </p:cNvPicPr>
          <p:nvPr/>
        </p:nvPicPr>
        <p:blipFill>
          <a:blip r:embed="rId3"/>
          <a:stretch>
            <a:fillRect/>
          </a:stretch>
        </p:blipFill>
        <p:spPr>
          <a:xfrm>
            <a:off x="677385" y="805529"/>
            <a:ext cx="4506719" cy="3091640"/>
          </a:xfrm>
          <a:prstGeom prst="rect">
            <a:avLst/>
          </a:prstGeom>
        </p:spPr>
      </p:pic>
      <p:pic>
        <p:nvPicPr>
          <p:cNvPr id="25" name="Picture 24">
            <a:extLst>
              <a:ext uri="{FF2B5EF4-FFF2-40B4-BE49-F238E27FC236}">
                <a16:creationId xmlns:a16="http://schemas.microsoft.com/office/drawing/2014/main" id="{55AB4334-3ED1-4858-A98F-A212A1D2E086}"/>
              </a:ext>
            </a:extLst>
          </p:cNvPr>
          <p:cNvPicPr>
            <a:picLocks noChangeAspect="1"/>
          </p:cNvPicPr>
          <p:nvPr/>
        </p:nvPicPr>
        <p:blipFill>
          <a:blip r:embed="rId4"/>
          <a:stretch>
            <a:fillRect/>
          </a:stretch>
        </p:blipFill>
        <p:spPr>
          <a:xfrm>
            <a:off x="471719" y="5885486"/>
            <a:ext cx="5064094" cy="811238"/>
          </a:xfrm>
          <a:prstGeom prst="rect">
            <a:avLst/>
          </a:prstGeom>
        </p:spPr>
      </p:pic>
      <p:pic>
        <p:nvPicPr>
          <p:cNvPr id="27" name="Picture 26">
            <a:extLst>
              <a:ext uri="{FF2B5EF4-FFF2-40B4-BE49-F238E27FC236}">
                <a16:creationId xmlns:a16="http://schemas.microsoft.com/office/drawing/2014/main" id="{419538AF-9349-4626-ADBF-910E46585B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2036" y="2139170"/>
            <a:ext cx="2763277" cy="2072458"/>
          </a:xfrm>
          <a:prstGeom prst="rect">
            <a:avLst/>
          </a:prstGeom>
        </p:spPr>
      </p:pic>
      <p:pic>
        <p:nvPicPr>
          <p:cNvPr id="29" name="Picture 28">
            <a:extLst>
              <a:ext uri="{FF2B5EF4-FFF2-40B4-BE49-F238E27FC236}">
                <a16:creationId xmlns:a16="http://schemas.microsoft.com/office/drawing/2014/main" id="{2B84F780-A971-4ACC-A045-560563B29C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9336" y="66933"/>
            <a:ext cx="2763277" cy="2072458"/>
          </a:xfrm>
          <a:prstGeom prst="rect">
            <a:avLst/>
          </a:prstGeom>
        </p:spPr>
      </p:pic>
      <p:pic>
        <p:nvPicPr>
          <p:cNvPr id="31" name="Picture 30">
            <a:extLst>
              <a:ext uri="{FF2B5EF4-FFF2-40B4-BE49-F238E27FC236}">
                <a16:creationId xmlns:a16="http://schemas.microsoft.com/office/drawing/2014/main" id="{B9180A10-CA89-4F68-B4C1-8710E7910D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51337" y="66712"/>
            <a:ext cx="2763277" cy="2072458"/>
          </a:xfrm>
          <a:prstGeom prst="rect">
            <a:avLst/>
          </a:prstGeom>
        </p:spPr>
      </p:pic>
      <p:pic>
        <p:nvPicPr>
          <p:cNvPr id="33" name="Picture 32">
            <a:extLst>
              <a:ext uri="{FF2B5EF4-FFF2-40B4-BE49-F238E27FC236}">
                <a16:creationId xmlns:a16="http://schemas.microsoft.com/office/drawing/2014/main" id="{F15625F5-8D0A-4D9A-AB3F-AE216660AC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0204" y="4159091"/>
            <a:ext cx="2277122" cy="1707842"/>
          </a:xfrm>
          <a:prstGeom prst="rect">
            <a:avLst/>
          </a:prstGeom>
        </p:spPr>
      </p:pic>
      <p:pic>
        <p:nvPicPr>
          <p:cNvPr id="35" name="Picture 34">
            <a:extLst>
              <a:ext uri="{FF2B5EF4-FFF2-40B4-BE49-F238E27FC236}">
                <a16:creationId xmlns:a16="http://schemas.microsoft.com/office/drawing/2014/main" id="{2701DE2D-88EF-4E65-A83C-D6F4FD8258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9336" y="4442010"/>
            <a:ext cx="2763277" cy="2072458"/>
          </a:xfrm>
          <a:prstGeom prst="rect">
            <a:avLst/>
          </a:prstGeom>
        </p:spPr>
      </p:pic>
      <p:pic>
        <p:nvPicPr>
          <p:cNvPr id="37" name="Picture 36">
            <a:extLst>
              <a:ext uri="{FF2B5EF4-FFF2-40B4-BE49-F238E27FC236}">
                <a16:creationId xmlns:a16="http://schemas.microsoft.com/office/drawing/2014/main" id="{433B52EA-A4EB-4DB4-AC67-EF8DAEA9A38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24675" y="2210463"/>
            <a:ext cx="2763277" cy="2072458"/>
          </a:xfrm>
          <a:prstGeom prst="rect">
            <a:avLst/>
          </a:prstGeom>
        </p:spPr>
      </p:pic>
    </p:spTree>
    <p:extLst>
      <p:ext uri="{BB962C8B-B14F-4D97-AF65-F5344CB8AC3E}">
        <p14:creationId xmlns:p14="http://schemas.microsoft.com/office/powerpoint/2010/main" val="27087623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606F85B8-D1B4-43F4-B4B5-D0C5B4DA76BC}"/>
              </a:ext>
            </a:extLst>
          </p:cNvPr>
          <p:cNvSpPr txBox="1"/>
          <p:nvPr/>
        </p:nvSpPr>
        <p:spPr>
          <a:xfrm>
            <a:off x="301841" y="257452"/>
            <a:ext cx="4962617" cy="646331"/>
          </a:xfrm>
          <a:prstGeom prst="rect">
            <a:avLst/>
          </a:prstGeom>
          <a:noFill/>
        </p:spPr>
        <p:txBody>
          <a:bodyPr wrap="square" rtlCol="0">
            <a:spAutoFit/>
          </a:bodyPr>
          <a:lstStyle/>
          <a:p>
            <a:r>
              <a:rPr lang="en-US" dirty="0"/>
              <a:t>Sample: from center to the borders with AT= to the radius from the center. 101x101 image</a:t>
            </a:r>
          </a:p>
        </p:txBody>
      </p:sp>
      <p:pic>
        <p:nvPicPr>
          <p:cNvPr id="5" name="Picture 4">
            <a:extLst>
              <a:ext uri="{FF2B5EF4-FFF2-40B4-BE49-F238E27FC236}">
                <a16:creationId xmlns:a16="http://schemas.microsoft.com/office/drawing/2014/main" id="{C06D18BC-539C-4245-A25B-875CF42F5BA9}"/>
              </a:ext>
            </a:extLst>
          </p:cNvPr>
          <p:cNvPicPr>
            <a:picLocks noChangeAspect="1"/>
          </p:cNvPicPr>
          <p:nvPr/>
        </p:nvPicPr>
        <p:blipFill>
          <a:blip r:embed="rId2"/>
          <a:stretch>
            <a:fillRect/>
          </a:stretch>
        </p:blipFill>
        <p:spPr>
          <a:xfrm>
            <a:off x="457422" y="994300"/>
            <a:ext cx="4965775" cy="3255978"/>
          </a:xfrm>
          <a:prstGeom prst="rect">
            <a:avLst/>
          </a:prstGeom>
        </p:spPr>
      </p:pic>
      <p:pic>
        <p:nvPicPr>
          <p:cNvPr id="6" name="Picture 5">
            <a:extLst>
              <a:ext uri="{FF2B5EF4-FFF2-40B4-BE49-F238E27FC236}">
                <a16:creationId xmlns:a16="http://schemas.microsoft.com/office/drawing/2014/main" id="{4DCFA80A-1247-4DAB-B87F-A249F4435A3C}"/>
              </a:ext>
            </a:extLst>
          </p:cNvPr>
          <p:cNvPicPr>
            <a:picLocks noChangeAspect="1"/>
          </p:cNvPicPr>
          <p:nvPr/>
        </p:nvPicPr>
        <p:blipFill>
          <a:blip r:embed="rId3"/>
          <a:stretch>
            <a:fillRect/>
          </a:stretch>
        </p:blipFill>
        <p:spPr>
          <a:xfrm>
            <a:off x="326527" y="5774282"/>
            <a:ext cx="5227564" cy="826266"/>
          </a:xfrm>
          <a:prstGeom prst="rect">
            <a:avLst/>
          </a:prstGeom>
        </p:spPr>
      </p:pic>
      <p:pic>
        <p:nvPicPr>
          <p:cNvPr id="9" name="Picture 8">
            <a:extLst>
              <a:ext uri="{FF2B5EF4-FFF2-40B4-BE49-F238E27FC236}">
                <a16:creationId xmlns:a16="http://schemas.microsoft.com/office/drawing/2014/main" id="{5D458BBD-EC45-4BBD-92F4-5528E55BE3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9642" y="109559"/>
            <a:ext cx="2711944" cy="2033958"/>
          </a:xfrm>
          <a:prstGeom prst="rect">
            <a:avLst/>
          </a:prstGeom>
        </p:spPr>
      </p:pic>
      <p:pic>
        <p:nvPicPr>
          <p:cNvPr id="13" name="Picture 12">
            <a:extLst>
              <a:ext uri="{FF2B5EF4-FFF2-40B4-BE49-F238E27FC236}">
                <a16:creationId xmlns:a16="http://schemas.microsoft.com/office/drawing/2014/main" id="{F67BC074-9528-43ED-9C01-0314D1F687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9344" y="4340795"/>
            <a:ext cx="1767609" cy="1325707"/>
          </a:xfrm>
          <a:prstGeom prst="rect">
            <a:avLst/>
          </a:prstGeom>
        </p:spPr>
      </p:pic>
      <p:pic>
        <p:nvPicPr>
          <p:cNvPr id="20" name="Picture 19">
            <a:extLst>
              <a:ext uri="{FF2B5EF4-FFF2-40B4-BE49-F238E27FC236}">
                <a16:creationId xmlns:a16="http://schemas.microsoft.com/office/drawing/2014/main" id="{497F1850-C8C9-484E-B964-131E40E6B5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66580" y="4490510"/>
            <a:ext cx="2878896" cy="2159172"/>
          </a:xfrm>
          <a:prstGeom prst="rect">
            <a:avLst/>
          </a:prstGeom>
        </p:spPr>
      </p:pic>
      <p:pic>
        <p:nvPicPr>
          <p:cNvPr id="22" name="Picture 21">
            <a:extLst>
              <a:ext uri="{FF2B5EF4-FFF2-40B4-BE49-F238E27FC236}">
                <a16:creationId xmlns:a16="http://schemas.microsoft.com/office/drawing/2014/main" id="{5C6843FC-1B34-434E-A7A8-59550F6F6C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96000" y="2268731"/>
            <a:ext cx="2878896" cy="2159172"/>
          </a:xfrm>
          <a:prstGeom prst="rect">
            <a:avLst/>
          </a:prstGeom>
        </p:spPr>
      </p:pic>
      <p:pic>
        <p:nvPicPr>
          <p:cNvPr id="24" name="Picture 23">
            <a:extLst>
              <a:ext uri="{FF2B5EF4-FFF2-40B4-BE49-F238E27FC236}">
                <a16:creationId xmlns:a16="http://schemas.microsoft.com/office/drawing/2014/main" id="{30CCB547-4747-4259-9B03-C5D3E0E77E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022360" y="2268731"/>
            <a:ext cx="2878896" cy="2159172"/>
          </a:xfrm>
          <a:prstGeom prst="rect">
            <a:avLst/>
          </a:prstGeom>
        </p:spPr>
      </p:pic>
      <p:pic>
        <p:nvPicPr>
          <p:cNvPr id="26" name="Picture 25">
            <a:extLst>
              <a:ext uri="{FF2B5EF4-FFF2-40B4-BE49-F238E27FC236}">
                <a16:creationId xmlns:a16="http://schemas.microsoft.com/office/drawing/2014/main" id="{E385421C-1800-486A-B5E1-E750F8A7845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89485" y="46952"/>
            <a:ext cx="2878896" cy="2159172"/>
          </a:xfrm>
          <a:prstGeom prst="rect">
            <a:avLst/>
          </a:prstGeom>
        </p:spPr>
      </p:pic>
      <p:pic>
        <p:nvPicPr>
          <p:cNvPr id="27" name="Picture 26">
            <a:extLst>
              <a:ext uri="{FF2B5EF4-FFF2-40B4-BE49-F238E27FC236}">
                <a16:creationId xmlns:a16="http://schemas.microsoft.com/office/drawing/2014/main" id="{5523BB7F-9DE0-4EDC-BFC1-9122437893D8}"/>
              </a:ext>
            </a:extLst>
          </p:cNvPr>
          <p:cNvPicPr>
            <a:picLocks noChangeAspect="1"/>
          </p:cNvPicPr>
          <p:nvPr/>
        </p:nvPicPr>
        <p:blipFill>
          <a:blip r:embed="rId10"/>
          <a:stretch>
            <a:fillRect/>
          </a:stretch>
        </p:blipFill>
        <p:spPr>
          <a:xfrm>
            <a:off x="9558083" y="4792655"/>
            <a:ext cx="1807450" cy="1554881"/>
          </a:xfrm>
          <a:prstGeom prst="rect">
            <a:avLst/>
          </a:prstGeom>
        </p:spPr>
      </p:pic>
    </p:spTree>
    <p:extLst>
      <p:ext uri="{BB962C8B-B14F-4D97-AF65-F5344CB8AC3E}">
        <p14:creationId xmlns:p14="http://schemas.microsoft.com/office/powerpoint/2010/main" val="8664417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67BC074-9528-43ED-9C01-0314D1F687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9344" y="4340795"/>
            <a:ext cx="1767609" cy="1325707"/>
          </a:xfrm>
          <a:prstGeom prst="rect">
            <a:avLst/>
          </a:prstGeom>
        </p:spPr>
      </p:pic>
      <p:pic>
        <p:nvPicPr>
          <p:cNvPr id="27" name="Picture 26">
            <a:extLst>
              <a:ext uri="{FF2B5EF4-FFF2-40B4-BE49-F238E27FC236}">
                <a16:creationId xmlns:a16="http://schemas.microsoft.com/office/drawing/2014/main" id="{5523BB7F-9DE0-4EDC-BFC1-9122437893D8}"/>
              </a:ext>
            </a:extLst>
          </p:cNvPr>
          <p:cNvPicPr>
            <a:picLocks noChangeAspect="1"/>
          </p:cNvPicPr>
          <p:nvPr/>
        </p:nvPicPr>
        <p:blipFill>
          <a:blip r:embed="rId3"/>
          <a:stretch>
            <a:fillRect/>
          </a:stretch>
        </p:blipFill>
        <p:spPr>
          <a:xfrm>
            <a:off x="9558083" y="4792655"/>
            <a:ext cx="1807450" cy="1554881"/>
          </a:xfrm>
          <a:prstGeom prst="rect">
            <a:avLst/>
          </a:prstGeom>
        </p:spPr>
      </p:pic>
      <p:pic>
        <p:nvPicPr>
          <p:cNvPr id="2" name="Picture 1">
            <a:extLst>
              <a:ext uri="{FF2B5EF4-FFF2-40B4-BE49-F238E27FC236}">
                <a16:creationId xmlns:a16="http://schemas.microsoft.com/office/drawing/2014/main" id="{D78A0AD3-94A2-4AC7-95B3-81F1EBB22969}"/>
              </a:ext>
            </a:extLst>
          </p:cNvPr>
          <p:cNvPicPr>
            <a:picLocks noChangeAspect="1"/>
          </p:cNvPicPr>
          <p:nvPr/>
        </p:nvPicPr>
        <p:blipFill>
          <a:blip r:embed="rId4"/>
          <a:stretch>
            <a:fillRect/>
          </a:stretch>
        </p:blipFill>
        <p:spPr>
          <a:xfrm>
            <a:off x="118205" y="5729109"/>
            <a:ext cx="6048375" cy="952500"/>
          </a:xfrm>
          <a:prstGeom prst="rect">
            <a:avLst/>
          </a:prstGeom>
        </p:spPr>
      </p:pic>
      <p:pic>
        <p:nvPicPr>
          <p:cNvPr id="3" name="Picture 2">
            <a:extLst>
              <a:ext uri="{FF2B5EF4-FFF2-40B4-BE49-F238E27FC236}">
                <a16:creationId xmlns:a16="http://schemas.microsoft.com/office/drawing/2014/main" id="{308A7384-3534-4AB1-8129-353F69C6B308}"/>
              </a:ext>
            </a:extLst>
          </p:cNvPr>
          <p:cNvPicPr>
            <a:picLocks noChangeAspect="1"/>
          </p:cNvPicPr>
          <p:nvPr/>
        </p:nvPicPr>
        <p:blipFill>
          <a:blip r:embed="rId5"/>
          <a:stretch>
            <a:fillRect/>
          </a:stretch>
        </p:blipFill>
        <p:spPr>
          <a:xfrm>
            <a:off x="634153" y="976053"/>
            <a:ext cx="4630305" cy="3155233"/>
          </a:xfrm>
          <a:prstGeom prst="rect">
            <a:avLst/>
          </a:prstGeom>
        </p:spPr>
      </p:pic>
      <p:pic>
        <p:nvPicPr>
          <p:cNvPr id="7" name="Picture 6">
            <a:extLst>
              <a:ext uri="{FF2B5EF4-FFF2-40B4-BE49-F238E27FC236}">
                <a16:creationId xmlns:a16="http://schemas.microsoft.com/office/drawing/2014/main" id="{08F95582-CA0E-48A7-A557-25AF788435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27129" y="311809"/>
            <a:ext cx="2563030" cy="1922273"/>
          </a:xfrm>
          <a:prstGeom prst="rect">
            <a:avLst/>
          </a:prstGeom>
        </p:spPr>
      </p:pic>
      <p:pic>
        <p:nvPicPr>
          <p:cNvPr id="10" name="Picture 9">
            <a:extLst>
              <a:ext uri="{FF2B5EF4-FFF2-40B4-BE49-F238E27FC236}">
                <a16:creationId xmlns:a16="http://schemas.microsoft.com/office/drawing/2014/main" id="{A7B8223E-C340-469D-9032-6C6F4819B5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52897" y="4608958"/>
            <a:ext cx="2563030" cy="1922273"/>
          </a:xfrm>
          <a:prstGeom prst="rect">
            <a:avLst/>
          </a:prstGeom>
        </p:spPr>
      </p:pic>
      <p:pic>
        <p:nvPicPr>
          <p:cNvPr id="12" name="Picture 11">
            <a:extLst>
              <a:ext uri="{FF2B5EF4-FFF2-40B4-BE49-F238E27FC236}">
                <a16:creationId xmlns:a16="http://schemas.microsoft.com/office/drawing/2014/main" id="{80381FB8-4916-4787-912C-824BE01F9CD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7552" y="2553669"/>
            <a:ext cx="2563030" cy="1922273"/>
          </a:xfrm>
          <a:prstGeom prst="rect">
            <a:avLst/>
          </a:prstGeom>
        </p:spPr>
      </p:pic>
      <p:pic>
        <p:nvPicPr>
          <p:cNvPr id="15" name="Picture 14">
            <a:extLst>
              <a:ext uri="{FF2B5EF4-FFF2-40B4-BE49-F238E27FC236}">
                <a16:creationId xmlns:a16="http://schemas.microsoft.com/office/drawing/2014/main" id="{9212DA8D-C8D0-409D-A41F-4C7636E4AAE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327129" y="2418522"/>
            <a:ext cx="2563030" cy="1922273"/>
          </a:xfrm>
          <a:prstGeom prst="rect">
            <a:avLst/>
          </a:prstGeom>
        </p:spPr>
      </p:pic>
      <p:pic>
        <p:nvPicPr>
          <p:cNvPr id="18" name="Picture 17">
            <a:extLst>
              <a:ext uri="{FF2B5EF4-FFF2-40B4-BE49-F238E27FC236}">
                <a16:creationId xmlns:a16="http://schemas.microsoft.com/office/drawing/2014/main" id="{48B1060F-CB36-4F73-92CD-57368A2A57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498895" y="346744"/>
            <a:ext cx="2563030" cy="1922273"/>
          </a:xfrm>
          <a:prstGeom prst="rect">
            <a:avLst/>
          </a:prstGeom>
        </p:spPr>
      </p:pic>
      <p:sp>
        <p:nvSpPr>
          <p:cNvPr id="25" name="TextBox 24">
            <a:extLst>
              <a:ext uri="{FF2B5EF4-FFF2-40B4-BE49-F238E27FC236}">
                <a16:creationId xmlns:a16="http://schemas.microsoft.com/office/drawing/2014/main" id="{54FEC913-DDA0-4812-AE51-E070D51731F3}"/>
              </a:ext>
            </a:extLst>
          </p:cNvPr>
          <p:cNvSpPr txBox="1"/>
          <p:nvPr/>
        </p:nvSpPr>
        <p:spPr>
          <a:xfrm>
            <a:off x="301841" y="257452"/>
            <a:ext cx="4962617" cy="646331"/>
          </a:xfrm>
          <a:prstGeom prst="rect">
            <a:avLst/>
          </a:prstGeom>
          <a:noFill/>
        </p:spPr>
        <p:txBody>
          <a:bodyPr wrap="square" rtlCol="0">
            <a:spAutoFit/>
          </a:bodyPr>
          <a:lstStyle/>
          <a:p>
            <a:r>
              <a:rPr lang="en-US" dirty="0"/>
              <a:t>Sample: from center to the borders with AT= to the radius from the center. 101x101 image</a:t>
            </a:r>
          </a:p>
        </p:txBody>
      </p:sp>
    </p:spTree>
    <p:extLst>
      <p:ext uri="{BB962C8B-B14F-4D97-AF65-F5344CB8AC3E}">
        <p14:creationId xmlns:p14="http://schemas.microsoft.com/office/powerpoint/2010/main" val="3697235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3431274-4DC4-4C03-ADC4-F05C3EFE34FE}"/>
              </a:ext>
            </a:extLst>
          </p:cNvPr>
          <p:cNvPicPr>
            <a:picLocks noChangeAspect="1"/>
          </p:cNvPicPr>
          <p:nvPr/>
        </p:nvPicPr>
        <p:blipFill>
          <a:blip r:embed="rId2"/>
          <a:stretch>
            <a:fillRect/>
          </a:stretch>
        </p:blipFill>
        <p:spPr>
          <a:xfrm>
            <a:off x="9411583" y="5309646"/>
            <a:ext cx="1464000" cy="1259424"/>
          </a:xfrm>
          <a:prstGeom prst="rect">
            <a:avLst/>
          </a:prstGeom>
        </p:spPr>
      </p:pic>
      <p:pic>
        <p:nvPicPr>
          <p:cNvPr id="3" name="Picture 2">
            <a:extLst>
              <a:ext uri="{FF2B5EF4-FFF2-40B4-BE49-F238E27FC236}">
                <a16:creationId xmlns:a16="http://schemas.microsoft.com/office/drawing/2014/main" id="{D2BE72A8-CF4E-4042-82E0-C713196AE9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373" y="2447536"/>
            <a:ext cx="3263381" cy="2447536"/>
          </a:xfrm>
          <a:prstGeom prst="rect">
            <a:avLst/>
          </a:prstGeom>
        </p:spPr>
      </p:pic>
      <p:pic>
        <p:nvPicPr>
          <p:cNvPr id="5" name="Picture 4">
            <a:extLst>
              <a:ext uri="{FF2B5EF4-FFF2-40B4-BE49-F238E27FC236}">
                <a16:creationId xmlns:a16="http://schemas.microsoft.com/office/drawing/2014/main" id="{DC57CB46-F4A4-49F6-AFFC-598A4302F1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6993" y="0"/>
            <a:ext cx="3263381" cy="2447536"/>
          </a:xfrm>
          <a:prstGeom prst="rect">
            <a:avLst/>
          </a:prstGeom>
        </p:spPr>
      </p:pic>
      <p:pic>
        <p:nvPicPr>
          <p:cNvPr id="7" name="Picture 6">
            <a:extLst>
              <a:ext uri="{FF2B5EF4-FFF2-40B4-BE49-F238E27FC236}">
                <a16:creationId xmlns:a16="http://schemas.microsoft.com/office/drawing/2014/main" id="{A44A3546-CEB2-4263-9ED1-B281D9FC41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0374" y="0"/>
            <a:ext cx="3263381" cy="2447536"/>
          </a:xfrm>
          <a:prstGeom prst="rect">
            <a:avLst/>
          </a:prstGeom>
        </p:spPr>
      </p:pic>
      <p:pic>
        <p:nvPicPr>
          <p:cNvPr id="9" name="Picture 8">
            <a:extLst>
              <a:ext uri="{FF2B5EF4-FFF2-40B4-BE49-F238E27FC236}">
                <a16:creationId xmlns:a16="http://schemas.microsoft.com/office/drawing/2014/main" id="{BA98AB25-E7B5-4EBD-B19D-B2EAF00E3CA4}"/>
              </a:ext>
            </a:extLst>
          </p:cNvPr>
          <p:cNvPicPr>
            <a:picLocks noChangeAspect="1"/>
          </p:cNvPicPr>
          <p:nvPr/>
        </p:nvPicPr>
        <p:blipFill rotWithShape="1">
          <a:blip r:embed="rId6">
            <a:extLst>
              <a:ext uri="{28A0092B-C50C-407E-A947-70E740481C1C}">
                <a14:useLocalDpi xmlns:a14="http://schemas.microsoft.com/office/drawing/2010/main" val="0"/>
              </a:ext>
            </a:extLst>
          </a:blip>
          <a:srcRect b="12467"/>
          <a:stretch/>
        </p:blipFill>
        <p:spPr>
          <a:xfrm>
            <a:off x="5596993" y="4644568"/>
            <a:ext cx="3263381" cy="2142410"/>
          </a:xfrm>
          <a:prstGeom prst="rect">
            <a:avLst/>
          </a:prstGeom>
        </p:spPr>
      </p:pic>
      <p:pic>
        <p:nvPicPr>
          <p:cNvPr id="12" name="Picture 11">
            <a:extLst>
              <a:ext uri="{FF2B5EF4-FFF2-40B4-BE49-F238E27FC236}">
                <a16:creationId xmlns:a16="http://schemas.microsoft.com/office/drawing/2014/main" id="{A205C484-AB92-4B9F-8AFB-1734E7239F71}"/>
              </a:ext>
            </a:extLst>
          </p:cNvPr>
          <p:cNvPicPr>
            <a:picLocks noChangeAspect="1"/>
          </p:cNvPicPr>
          <p:nvPr/>
        </p:nvPicPr>
        <p:blipFill rotWithShape="1">
          <a:blip r:embed="rId7">
            <a:extLst>
              <a:ext uri="{28A0092B-C50C-407E-A947-70E740481C1C}">
                <a14:useLocalDpi xmlns:a14="http://schemas.microsoft.com/office/drawing/2010/main" val="0"/>
              </a:ext>
            </a:extLst>
          </a:blip>
          <a:srcRect t="9218"/>
          <a:stretch/>
        </p:blipFill>
        <p:spPr>
          <a:xfrm>
            <a:off x="5596991" y="2547890"/>
            <a:ext cx="3263381" cy="2221929"/>
          </a:xfrm>
          <a:prstGeom prst="rect">
            <a:avLst/>
          </a:prstGeom>
        </p:spPr>
      </p:pic>
      <p:pic>
        <p:nvPicPr>
          <p:cNvPr id="20" name="Picture 19">
            <a:extLst>
              <a:ext uri="{FF2B5EF4-FFF2-40B4-BE49-F238E27FC236}">
                <a16:creationId xmlns:a16="http://schemas.microsoft.com/office/drawing/2014/main" id="{9672A93A-0543-410A-8491-EBFD5871C3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20827" y="4232218"/>
            <a:ext cx="1767609" cy="1325707"/>
          </a:xfrm>
          <a:prstGeom prst="rect">
            <a:avLst/>
          </a:prstGeom>
        </p:spPr>
      </p:pic>
      <p:pic>
        <p:nvPicPr>
          <p:cNvPr id="13" name="Picture 12">
            <a:extLst>
              <a:ext uri="{FF2B5EF4-FFF2-40B4-BE49-F238E27FC236}">
                <a16:creationId xmlns:a16="http://schemas.microsoft.com/office/drawing/2014/main" id="{B70AB38E-F721-4A71-A969-DF04E7F5A3B0}"/>
              </a:ext>
            </a:extLst>
          </p:cNvPr>
          <p:cNvPicPr>
            <a:picLocks noChangeAspect="1"/>
          </p:cNvPicPr>
          <p:nvPr/>
        </p:nvPicPr>
        <p:blipFill>
          <a:blip r:embed="rId9"/>
          <a:stretch>
            <a:fillRect/>
          </a:stretch>
        </p:blipFill>
        <p:spPr>
          <a:xfrm>
            <a:off x="561328" y="1052100"/>
            <a:ext cx="4092351" cy="2790872"/>
          </a:xfrm>
          <a:prstGeom prst="rect">
            <a:avLst/>
          </a:prstGeom>
        </p:spPr>
      </p:pic>
      <p:pic>
        <p:nvPicPr>
          <p:cNvPr id="14" name="Picture 13">
            <a:extLst>
              <a:ext uri="{FF2B5EF4-FFF2-40B4-BE49-F238E27FC236}">
                <a16:creationId xmlns:a16="http://schemas.microsoft.com/office/drawing/2014/main" id="{01133041-67CE-453B-BEE1-999C2DB50CA9}"/>
              </a:ext>
            </a:extLst>
          </p:cNvPr>
          <p:cNvPicPr>
            <a:picLocks noChangeAspect="1"/>
          </p:cNvPicPr>
          <p:nvPr/>
        </p:nvPicPr>
        <p:blipFill>
          <a:blip r:embed="rId10"/>
          <a:stretch>
            <a:fillRect/>
          </a:stretch>
        </p:blipFill>
        <p:spPr>
          <a:xfrm>
            <a:off x="301841" y="5643105"/>
            <a:ext cx="5045784" cy="786148"/>
          </a:xfrm>
          <a:prstGeom prst="rect">
            <a:avLst/>
          </a:prstGeom>
        </p:spPr>
      </p:pic>
      <p:sp>
        <p:nvSpPr>
          <p:cNvPr id="23" name="TextBox 22">
            <a:extLst>
              <a:ext uri="{FF2B5EF4-FFF2-40B4-BE49-F238E27FC236}">
                <a16:creationId xmlns:a16="http://schemas.microsoft.com/office/drawing/2014/main" id="{EE66F0BC-9671-440D-9148-A61BEFFB99A7}"/>
              </a:ext>
            </a:extLst>
          </p:cNvPr>
          <p:cNvSpPr txBox="1"/>
          <p:nvPr/>
        </p:nvSpPr>
        <p:spPr>
          <a:xfrm>
            <a:off x="301841" y="257452"/>
            <a:ext cx="4962617" cy="646331"/>
          </a:xfrm>
          <a:prstGeom prst="rect">
            <a:avLst/>
          </a:prstGeom>
          <a:noFill/>
        </p:spPr>
        <p:txBody>
          <a:bodyPr wrap="square" rtlCol="0">
            <a:spAutoFit/>
          </a:bodyPr>
          <a:lstStyle/>
          <a:p>
            <a:r>
              <a:rPr lang="en-US" dirty="0"/>
              <a:t>Sample: from center to the borders with AT= to the radius from the center. 101x101 image</a:t>
            </a:r>
          </a:p>
        </p:txBody>
      </p:sp>
    </p:spTree>
    <p:extLst>
      <p:ext uri="{BB962C8B-B14F-4D97-AF65-F5344CB8AC3E}">
        <p14:creationId xmlns:p14="http://schemas.microsoft.com/office/powerpoint/2010/main" val="2874596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93431274-4DC4-4C03-ADC4-F05C3EFE34FE}"/>
              </a:ext>
            </a:extLst>
          </p:cNvPr>
          <p:cNvPicPr>
            <a:picLocks noChangeAspect="1"/>
          </p:cNvPicPr>
          <p:nvPr/>
        </p:nvPicPr>
        <p:blipFill>
          <a:blip r:embed="rId2"/>
          <a:stretch>
            <a:fillRect/>
          </a:stretch>
        </p:blipFill>
        <p:spPr>
          <a:xfrm>
            <a:off x="9821920" y="4753373"/>
            <a:ext cx="1464000" cy="1259424"/>
          </a:xfrm>
          <a:prstGeom prst="rect">
            <a:avLst/>
          </a:prstGeom>
        </p:spPr>
      </p:pic>
      <p:sp>
        <p:nvSpPr>
          <p:cNvPr id="11" name="TextBox 10">
            <a:extLst>
              <a:ext uri="{FF2B5EF4-FFF2-40B4-BE49-F238E27FC236}">
                <a16:creationId xmlns:a16="http://schemas.microsoft.com/office/drawing/2014/main" id="{C529B5CB-3081-4793-967B-23CA061CC7C3}"/>
              </a:ext>
            </a:extLst>
          </p:cNvPr>
          <p:cNvSpPr txBox="1"/>
          <p:nvPr/>
        </p:nvSpPr>
        <p:spPr>
          <a:xfrm>
            <a:off x="301841" y="257452"/>
            <a:ext cx="4962617" cy="646331"/>
          </a:xfrm>
          <a:prstGeom prst="rect">
            <a:avLst/>
          </a:prstGeom>
          <a:noFill/>
        </p:spPr>
        <p:txBody>
          <a:bodyPr wrap="square" rtlCol="0">
            <a:spAutoFit/>
          </a:bodyPr>
          <a:lstStyle/>
          <a:p>
            <a:r>
              <a:rPr lang="en-US" dirty="0"/>
              <a:t>Sample: from center to the borders with AT= to the radius from the center. 101x101 image</a:t>
            </a:r>
          </a:p>
        </p:txBody>
      </p:sp>
      <p:pic>
        <p:nvPicPr>
          <p:cNvPr id="2" name="Picture 1">
            <a:extLst>
              <a:ext uri="{FF2B5EF4-FFF2-40B4-BE49-F238E27FC236}">
                <a16:creationId xmlns:a16="http://schemas.microsoft.com/office/drawing/2014/main" id="{C33A6C2A-397D-4F9E-B4A0-1EE0FE988AAB}"/>
              </a:ext>
            </a:extLst>
          </p:cNvPr>
          <p:cNvPicPr>
            <a:picLocks noChangeAspect="1"/>
          </p:cNvPicPr>
          <p:nvPr/>
        </p:nvPicPr>
        <p:blipFill>
          <a:blip r:embed="rId3"/>
          <a:stretch>
            <a:fillRect/>
          </a:stretch>
        </p:blipFill>
        <p:spPr>
          <a:xfrm>
            <a:off x="870013" y="903783"/>
            <a:ext cx="4473328" cy="3182058"/>
          </a:xfrm>
          <a:prstGeom prst="rect">
            <a:avLst/>
          </a:prstGeom>
        </p:spPr>
      </p:pic>
      <p:pic>
        <p:nvPicPr>
          <p:cNvPr id="3" name="Picture 2">
            <a:extLst>
              <a:ext uri="{FF2B5EF4-FFF2-40B4-BE49-F238E27FC236}">
                <a16:creationId xmlns:a16="http://schemas.microsoft.com/office/drawing/2014/main" id="{9A8AED59-97C8-4235-B74F-5E04BB0C594B}"/>
              </a:ext>
            </a:extLst>
          </p:cNvPr>
          <p:cNvPicPr>
            <a:picLocks noChangeAspect="1"/>
          </p:cNvPicPr>
          <p:nvPr/>
        </p:nvPicPr>
        <p:blipFill>
          <a:blip r:embed="rId4"/>
          <a:stretch>
            <a:fillRect/>
          </a:stretch>
        </p:blipFill>
        <p:spPr>
          <a:xfrm>
            <a:off x="301841" y="5842755"/>
            <a:ext cx="5886450" cy="942975"/>
          </a:xfrm>
          <a:prstGeom prst="rect">
            <a:avLst/>
          </a:prstGeom>
        </p:spPr>
      </p:pic>
      <p:pic>
        <p:nvPicPr>
          <p:cNvPr id="13" name="Picture 12">
            <a:extLst>
              <a:ext uri="{FF2B5EF4-FFF2-40B4-BE49-F238E27FC236}">
                <a16:creationId xmlns:a16="http://schemas.microsoft.com/office/drawing/2014/main" id="{DCD8E415-CB1C-4480-AE7A-FE05DB761B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487" y="4276050"/>
            <a:ext cx="1767609" cy="1325707"/>
          </a:xfrm>
          <a:prstGeom prst="rect">
            <a:avLst/>
          </a:prstGeom>
        </p:spPr>
      </p:pic>
      <p:pic>
        <p:nvPicPr>
          <p:cNvPr id="5" name="Picture 4">
            <a:extLst>
              <a:ext uri="{FF2B5EF4-FFF2-40B4-BE49-F238E27FC236}">
                <a16:creationId xmlns:a16="http://schemas.microsoft.com/office/drawing/2014/main" id="{BE58B185-4AB0-498A-A00E-3143D9C78D8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01810" y="4380907"/>
            <a:ext cx="2672475" cy="2004356"/>
          </a:xfrm>
          <a:prstGeom prst="rect">
            <a:avLst/>
          </a:prstGeom>
        </p:spPr>
      </p:pic>
      <p:pic>
        <p:nvPicPr>
          <p:cNvPr id="7" name="Picture 6">
            <a:extLst>
              <a:ext uri="{FF2B5EF4-FFF2-40B4-BE49-F238E27FC236}">
                <a16:creationId xmlns:a16="http://schemas.microsoft.com/office/drawing/2014/main" id="{B30D3944-54B5-48EA-9812-EC5E414CD65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6183" y="2169342"/>
            <a:ext cx="2672475" cy="2004356"/>
          </a:xfrm>
          <a:prstGeom prst="rect">
            <a:avLst/>
          </a:prstGeom>
        </p:spPr>
      </p:pic>
      <p:pic>
        <p:nvPicPr>
          <p:cNvPr id="9" name="Picture 8">
            <a:extLst>
              <a:ext uri="{FF2B5EF4-FFF2-40B4-BE49-F238E27FC236}">
                <a16:creationId xmlns:a16="http://schemas.microsoft.com/office/drawing/2014/main" id="{05172F92-5730-4735-A61D-CF495D0399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17683" y="2169342"/>
            <a:ext cx="2672475" cy="2004356"/>
          </a:xfrm>
          <a:prstGeom prst="rect">
            <a:avLst/>
          </a:prstGeom>
        </p:spPr>
      </p:pic>
      <p:pic>
        <p:nvPicPr>
          <p:cNvPr id="14" name="Picture 13">
            <a:extLst>
              <a:ext uri="{FF2B5EF4-FFF2-40B4-BE49-F238E27FC236}">
                <a16:creationId xmlns:a16="http://schemas.microsoft.com/office/drawing/2014/main" id="{3F207DF0-49D8-4D0A-88BB-A3674148CCF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6182" y="257452"/>
            <a:ext cx="2672475" cy="2004356"/>
          </a:xfrm>
          <a:prstGeom prst="rect">
            <a:avLst/>
          </a:prstGeom>
        </p:spPr>
      </p:pic>
      <p:pic>
        <p:nvPicPr>
          <p:cNvPr id="17" name="Picture 16">
            <a:extLst>
              <a:ext uri="{FF2B5EF4-FFF2-40B4-BE49-F238E27FC236}">
                <a16:creationId xmlns:a16="http://schemas.microsoft.com/office/drawing/2014/main" id="{D44FF80A-B8E0-4813-9D06-133BC6FDA19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7684" y="232258"/>
            <a:ext cx="2672475" cy="2004356"/>
          </a:xfrm>
          <a:prstGeom prst="rect">
            <a:avLst/>
          </a:prstGeom>
        </p:spPr>
      </p:pic>
    </p:spTree>
    <p:extLst>
      <p:ext uri="{BB962C8B-B14F-4D97-AF65-F5344CB8AC3E}">
        <p14:creationId xmlns:p14="http://schemas.microsoft.com/office/powerpoint/2010/main" val="1241179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08964AC-06C3-4E9B-ACF8-D748EAE6CE30}"/>
              </a:ext>
            </a:extLst>
          </p:cNvPr>
          <p:cNvSpPr txBox="1"/>
          <p:nvPr/>
        </p:nvSpPr>
        <p:spPr>
          <a:xfrm>
            <a:off x="301841" y="257452"/>
            <a:ext cx="7137646" cy="923330"/>
          </a:xfrm>
          <a:prstGeom prst="rect">
            <a:avLst/>
          </a:prstGeom>
          <a:noFill/>
        </p:spPr>
        <p:txBody>
          <a:bodyPr wrap="square" rtlCol="0">
            <a:spAutoFit/>
          </a:bodyPr>
          <a:lstStyle/>
          <a:p>
            <a:r>
              <a:rPr lang="en-US" dirty="0"/>
              <a:t>20220311</a:t>
            </a:r>
          </a:p>
          <a:p>
            <a:endParaRPr lang="en-US" dirty="0"/>
          </a:p>
          <a:p>
            <a:r>
              <a:rPr lang="en-US" dirty="0"/>
              <a:t>Sample33B: Hexagonal scaffold with </a:t>
            </a:r>
            <a:r>
              <a:rPr lang="en-US" dirty="0" err="1"/>
              <a:t>CaT</a:t>
            </a:r>
            <a:r>
              <a:rPr lang="en-US" dirty="0"/>
              <a:t> reactive dye. </a:t>
            </a:r>
          </a:p>
        </p:txBody>
      </p:sp>
      <p:pic>
        <p:nvPicPr>
          <p:cNvPr id="4" name="Picture 3">
            <a:extLst>
              <a:ext uri="{FF2B5EF4-FFF2-40B4-BE49-F238E27FC236}">
                <a16:creationId xmlns:a16="http://schemas.microsoft.com/office/drawing/2014/main" id="{8E8074A3-0CD1-4FE5-9508-BE9B457DC7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3338" y="1427512"/>
            <a:ext cx="10097723" cy="5173036"/>
          </a:xfrm>
          <a:prstGeom prst="rect">
            <a:avLst/>
          </a:prstGeom>
        </p:spPr>
      </p:pic>
      <p:pic>
        <p:nvPicPr>
          <p:cNvPr id="5" name="33B">
            <a:hlinkClick r:id="" action="ppaction://media"/>
            <a:extLst>
              <a:ext uri="{FF2B5EF4-FFF2-40B4-BE49-F238E27FC236}">
                <a16:creationId xmlns:a16="http://schemas.microsoft.com/office/drawing/2014/main" id="{D93B2B0C-142C-4CEC-9277-EFB09EB2462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87379" y="408373"/>
            <a:ext cx="1207364" cy="1207364"/>
          </a:xfrm>
          <a:prstGeom prst="rect">
            <a:avLst/>
          </a:prstGeom>
        </p:spPr>
      </p:pic>
    </p:spTree>
    <p:extLst>
      <p:ext uri="{BB962C8B-B14F-4D97-AF65-F5344CB8AC3E}">
        <p14:creationId xmlns:p14="http://schemas.microsoft.com/office/powerpoint/2010/main" val="1674080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08964AC-06C3-4E9B-ACF8-D748EAE6CE30}"/>
              </a:ext>
            </a:extLst>
          </p:cNvPr>
          <p:cNvSpPr txBox="1"/>
          <p:nvPr/>
        </p:nvSpPr>
        <p:spPr>
          <a:xfrm>
            <a:off x="301841" y="257452"/>
            <a:ext cx="4962617" cy="923330"/>
          </a:xfrm>
          <a:prstGeom prst="rect">
            <a:avLst/>
          </a:prstGeom>
          <a:noFill/>
        </p:spPr>
        <p:txBody>
          <a:bodyPr wrap="square" rtlCol="0">
            <a:spAutoFit/>
          </a:bodyPr>
          <a:lstStyle/>
          <a:p>
            <a:r>
              <a:rPr lang="en-US" dirty="0"/>
              <a:t>20220311</a:t>
            </a:r>
          </a:p>
          <a:p>
            <a:endParaRPr lang="en-US" dirty="0"/>
          </a:p>
          <a:p>
            <a:r>
              <a:rPr lang="en-US" dirty="0"/>
              <a:t>Sample33B: Two points algorithm </a:t>
            </a:r>
          </a:p>
        </p:txBody>
      </p:sp>
      <p:pic>
        <p:nvPicPr>
          <p:cNvPr id="2" name="Picture 1">
            <a:extLst>
              <a:ext uri="{FF2B5EF4-FFF2-40B4-BE49-F238E27FC236}">
                <a16:creationId xmlns:a16="http://schemas.microsoft.com/office/drawing/2014/main" id="{41051BCB-3767-4602-9507-98CB8AAC4A76}"/>
              </a:ext>
            </a:extLst>
          </p:cNvPr>
          <p:cNvPicPr>
            <a:picLocks noChangeAspect="1"/>
          </p:cNvPicPr>
          <p:nvPr/>
        </p:nvPicPr>
        <p:blipFill>
          <a:blip r:embed="rId2"/>
          <a:stretch>
            <a:fillRect/>
          </a:stretch>
        </p:blipFill>
        <p:spPr>
          <a:xfrm>
            <a:off x="1149894" y="1263106"/>
            <a:ext cx="3266510" cy="2771776"/>
          </a:xfrm>
          <a:prstGeom prst="rect">
            <a:avLst/>
          </a:prstGeom>
        </p:spPr>
      </p:pic>
      <p:pic>
        <p:nvPicPr>
          <p:cNvPr id="3" name="Picture 2">
            <a:extLst>
              <a:ext uri="{FF2B5EF4-FFF2-40B4-BE49-F238E27FC236}">
                <a16:creationId xmlns:a16="http://schemas.microsoft.com/office/drawing/2014/main" id="{61E364C7-45B0-4D0F-942F-010D216CE6C6}"/>
              </a:ext>
            </a:extLst>
          </p:cNvPr>
          <p:cNvPicPr>
            <a:picLocks noChangeAspect="1"/>
          </p:cNvPicPr>
          <p:nvPr/>
        </p:nvPicPr>
        <p:blipFill>
          <a:blip r:embed="rId3"/>
          <a:stretch>
            <a:fillRect/>
          </a:stretch>
        </p:blipFill>
        <p:spPr>
          <a:xfrm>
            <a:off x="6634045" y="719117"/>
            <a:ext cx="4610100" cy="2771775"/>
          </a:xfrm>
          <a:prstGeom prst="rect">
            <a:avLst/>
          </a:prstGeom>
        </p:spPr>
      </p:pic>
      <p:pic>
        <p:nvPicPr>
          <p:cNvPr id="5" name="Picture 4">
            <a:extLst>
              <a:ext uri="{FF2B5EF4-FFF2-40B4-BE49-F238E27FC236}">
                <a16:creationId xmlns:a16="http://schemas.microsoft.com/office/drawing/2014/main" id="{E4FEDF24-2CAE-471A-9990-FF2441B10BAB}"/>
              </a:ext>
            </a:extLst>
          </p:cNvPr>
          <p:cNvPicPr>
            <a:picLocks noChangeAspect="1"/>
          </p:cNvPicPr>
          <p:nvPr/>
        </p:nvPicPr>
        <p:blipFill>
          <a:blip r:embed="rId4"/>
          <a:stretch>
            <a:fillRect/>
          </a:stretch>
        </p:blipFill>
        <p:spPr>
          <a:xfrm>
            <a:off x="171903" y="4209006"/>
            <a:ext cx="6069100" cy="2556994"/>
          </a:xfrm>
          <a:prstGeom prst="rect">
            <a:avLst/>
          </a:prstGeom>
        </p:spPr>
      </p:pic>
      <p:sp>
        <p:nvSpPr>
          <p:cNvPr id="8" name="TextBox 7">
            <a:extLst>
              <a:ext uri="{FF2B5EF4-FFF2-40B4-BE49-F238E27FC236}">
                <a16:creationId xmlns:a16="http://schemas.microsoft.com/office/drawing/2014/main" id="{C27B3A7E-AE67-40F3-95BB-4EAF684950C6}"/>
              </a:ext>
            </a:extLst>
          </p:cNvPr>
          <p:cNvSpPr txBox="1"/>
          <p:nvPr/>
        </p:nvSpPr>
        <p:spPr>
          <a:xfrm>
            <a:off x="6634045" y="4266692"/>
            <a:ext cx="4962617" cy="2031325"/>
          </a:xfrm>
          <a:prstGeom prst="rect">
            <a:avLst/>
          </a:prstGeom>
          <a:noFill/>
        </p:spPr>
        <p:txBody>
          <a:bodyPr wrap="square" rtlCol="0">
            <a:spAutoFit/>
          </a:bodyPr>
          <a:lstStyle/>
          <a:p>
            <a:r>
              <a:rPr lang="en-US" dirty="0"/>
              <a:t>Taking different points for measuring the CV gives result </a:t>
            </a:r>
            <a:r>
              <a:rPr lang="en-US" dirty="0">
                <a:solidFill>
                  <a:srgbClr val="FF0000"/>
                </a:solidFill>
              </a:rPr>
              <a:t>from 2 to almost 3 cm/s.</a:t>
            </a:r>
          </a:p>
          <a:p>
            <a:endParaRPr lang="en-US" dirty="0"/>
          </a:p>
          <a:p>
            <a:r>
              <a:rPr lang="en-US" dirty="0"/>
              <a:t>The field of view of the camera is 3.1mm so as images of 100x100 pixels are obtained we have 0.031 mm/px resolution which is equal to 0.0031 cm pixel resolution.</a:t>
            </a:r>
          </a:p>
        </p:txBody>
      </p:sp>
    </p:spTree>
    <p:extLst>
      <p:ext uri="{BB962C8B-B14F-4D97-AF65-F5344CB8AC3E}">
        <p14:creationId xmlns:p14="http://schemas.microsoft.com/office/powerpoint/2010/main" val="488273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C08964AC-06C3-4E9B-ACF8-D748EAE6CE30}"/>
              </a:ext>
            </a:extLst>
          </p:cNvPr>
          <p:cNvSpPr txBox="1"/>
          <p:nvPr/>
        </p:nvSpPr>
        <p:spPr>
          <a:xfrm>
            <a:off x="301841" y="257452"/>
            <a:ext cx="4962617" cy="646331"/>
          </a:xfrm>
          <a:prstGeom prst="rect">
            <a:avLst/>
          </a:prstGeom>
          <a:noFill/>
        </p:spPr>
        <p:txBody>
          <a:bodyPr wrap="square" rtlCol="0">
            <a:spAutoFit/>
          </a:bodyPr>
          <a:lstStyle/>
          <a:p>
            <a:r>
              <a:rPr lang="en-US" dirty="0"/>
              <a:t>Sample33: Here we selected a ROI to avoid holes with no cells in the </a:t>
            </a:r>
            <a:r>
              <a:rPr lang="en-US" dirty="0" err="1"/>
              <a:t>cellularized</a:t>
            </a:r>
            <a:r>
              <a:rPr lang="en-US" dirty="0"/>
              <a:t> patch</a:t>
            </a:r>
          </a:p>
        </p:txBody>
      </p:sp>
      <p:pic>
        <p:nvPicPr>
          <p:cNvPr id="22" name="Picture 21">
            <a:extLst>
              <a:ext uri="{FF2B5EF4-FFF2-40B4-BE49-F238E27FC236}">
                <a16:creationId xmlns:a16="http://schemas.microsoft.com/office/drawing/2014/main" id="{93431274-4DC4-4C03-ADC4-F05C3EFE34FE}"/>
              </a:ext>
            </a:extLst>
          </p:cNvPr>
          <p:cNvPicPr>
            <a:picLocks noChangeAspect="1"/>
          </p:cNvPicPr>
          <p:nvPr/>
        </p:nvPicPr>
        <p:blipFill>
          <a:blip r:embed="rId2"/>
          <a:stretch>
            <a:fillRect/>
          </a:stretch>
        </p:blipFill>
        <p:spPr>
          <a:xfrm>
            <a:off x="6772603" y="903783"/>
            <a:ext cx="1464000" cy="1259424"/>
          </a:xfrm>
          <a:prstGeom prst="rect">
            <a:avLst/>
          </a:prstGeom>
        </p:spPr>
      </p:pic>
      <p:sp>
        <p:nvSpPr>
          <p:cNvPr id="18" name="TextBox 17">
            <a:extLst>
              <a:ext uri="{FF2B5EF4-FFF2-40B4-BE49-F238E27FC236}">
                <a16:creationId xmlns:a16="http://schemas.microsoft.com/office/drawing/2014/main" id="{EAA8D447-DE98-4EE7-A0DF-F46BEE580FA3}"/>
              </a:ext>
            </a:extLst>
          </p:cNvPr>
          <p:cNvSpPr txBox="1"/>
          <p:nvPr/>
        </p:nvSpPr>
        <p:spPr>
          <a:xfrm>
            <a:off x="5383441" y="5651999"/>
            <a:ext cx="6808559" cy="954107"/>
          </a:xfrm>
          <a:prstGeom prst="rect">
            <a:avLst/>
          </a:prstGeom>
          <a:noFill/>
        </p:spPr>
        <p:txBody>
          <a:bodyPr wrap="square" rtlCol="0">
            <a:spAutoFit/>
          </a:bodyPr>
          <a:lstStyle/>
          <a:p>
            <a:r>
              <a:rPr lang="en-US" sz="1400" dirty="0"/>
              <a:t>CV mag is in agreement with the 2 points calculation.</a:t>
            </a:r>
          </a:p>
          <a:p>
            <a:r>
              <a:rPr lang="en-US" sz="1400" dirty="0"/>
              <a:t>Here we commented the –</a:t>
            </a:r>
            <a:r>
              <a:rPr lang="en-US" sz="1400" dirty="0" err="1"/>
              <a:t>shouldNotHaveAllPoints</a:t>
            </a:r>
            <a:r>
              <a:rPr lang="en-US" sz="1400" dirty="0"/>
              <a:t> argument that is the reason why a thinner CV map is obtained as we disregard the CV in the points in which all the AT values inside the circle determined by </a:t>
            </a:r>
            <a:r>
              <a:rPr lang="en-US" sz="1400" dirty="0" err="1"/>
              <a:t>maxDist</a:t>
            </a:r>
            <a:r>
              <a:rPr lang="en-US" sz="1400" dirty="0"/>
              <a:t> are not defined.</a:t>
            </a:r>
          </a:p>
        </p:txBody>
      </p:sp>
      <p:pic>
        <p:nvPicPr>
          <p:cNvPr id="3" name="Picture 2">
            <a:extLst>
              <a:ext uri="{FF2B5EF4-FFF2-40B4-BE49-F238E27FC236}">
                <a16:creationId xmlns:a16="http://schemas.microsoft.com/office/drawing/2014/main" id="{5743A8A3-798C-4330-84A2-5C7B8FCCD1F0}"/>
              </a:ext>
            </a:extLst>
          </p:cNvPr>
          <p:cNvPicPr>
            <a:picLocks noChangeAspect="1"/>
          </p:cNvPicPr>
          <p:nvPr/>
        </p:nvPicPr>
        <p:blipFill>
          <a:blip r:embed="rId3"/>
          <a:stretch>
            <a:fillRect/>
          </a:stretch>
        </p:blipFill>
        <p:spPr>
          <a:xfrm>
            <a:off x="142411" y="1003954"/>
            <a:ext cx="2722212" cy="2021036"/>
          </a:xfrm>
          <a:prstGeom prst="rect">
            <a:avLst/>
          </a:prstGeom>
        </p:spPr>
      </p:pic>
      <p:pic>
        <p:nvPicPr>
          <p:cNvPr id="12" name="Picture 11">
            <a:extLst>
              <a:ext uri="{FF2B5EF4-FFF2-40B4-BE49-F238E27FC236}">
                <a16:creationId xmlns:a16="http://schemas.microsoft.com/office/drawing/2014/main" id="{A2C87285-7726-41F1-87F3-A52462968A9A}"/>
              </a:ext>
            </a:extLst>
          </p:cNvPr>
          <p:cNvPicPr>
            <a:picLocks noChangeAspect="1"/>
          </p:cNvPicPr>
          <p:nvPr/>
        </p:nvPicPr>
        <p:blipFill>
          <a:blip r:embed="rId4"/>
          <a:stretch>
            <a:fillRect/>
          </a:stretch>
        </p:blipFill>
        <p:spPr>
          <a:xfrm>
            <a:off x="2864623" y="920089"/>
            <a:ext cx="2722213" cy="2053040"/>
          </a:xfrm>
          <a:prstGeom prst="rect">
            <a:avLst/>
          </a:prstGeom>
        </p:spPr>
      </p:pic>
      <p:pic>
        <p:nvPicPr>
          <p:cNvPr id="13" name="Picture 12">
            <a:extLst>
              <a:ext uri="{FF2B5EF4-FFF2-40B4-BE49-F238E27FC236}">
                <a16:creationId xmlns:a16="http://schemas.microsoft.com/office/drawing/2014/main" id="{A93971E5-CDF8-4C61-81C7-F91AEDB42C20}"/>
              </a:ext>
            </a:extLst>
          </p:cNvPr>
          <p:cNvPicPr>
            <a:picLocks noChangeAspect="1"/>
          </p:cNvPicPr>
          <p:nvPr/>
        </p:nvPicPr>
        <p:blipFill>
          <a:blip r:embed="rId5"/>
          <a:stretch>
            <a:fillRect/>
          </a:stretch>
        </p:blipFill>
        <p:spPr>
          <a:xfrm>
            <a:off x="142411" y="3278300"/>
            <a:ext cx="2546560" cy="2053041"/>
          </a:xfrm>
          <a:prstGeom prst="rect">
            <a:avLst/>
          </a:prstGeom>
        </p:spPr>
      </p:pic>
      <p:pic>
        <p:nvPicPr>
          <p:cNvPr id="14" name="Picture 13">
            <a:extLst>
              <a:ext uri="{FF2B5EF4-FFF2-40B4-BE49-F238E27FC236}">
                <a16:creationId xmlns:a16="http://schemas.microsoft.com/office/drawing/2014/main" id="{05C1DA45-147C-40CA-A9D0-45BF6C311CC3}"/>
              </a:ext>
            </a:extLst>
          </p:cNvPr>
          <p:cNvPicPr>
            <a:picLocks noChangeAspect="1"/>
          </p:cNvPicPr>
          <p:nvPr/>
        </p:nvPicPr>
        <p:blipFill>
          <a:blip r:embed="rId6"/>
          <a:stretch>
            <a:fillRect/>
          </a:stretch>
        </p:blipFill>
        <p:spPr>
          <a:xfrm>
            <a:off x="2933731" y="3267119"/>
            <a:ext cx="2546560" cy="1986583"/>
          </a:xfrm>
          <a:prstGeom prst="rect">
            <a:avLst/>
          </a:prstGeom>
        </p:spPr>
      </p:pic>
      <p:pic>
        <p:nvPicPr>
          <p:cNvPr id="15" name="Picture 14">
            <a:extLst>
              <a:ext uri="{FF2B5EF4-FFF2-40B4-BE49-F238E27FC236}">
                <a16:creationId xmlns:a16="http://schemas.microsoft.com/office/drawing/2014/main" id="{E7597269-BA28-4D74-A979-C1F5F54FB363}"/>
              </a:ext>
            </a:extLst>
          </p:cNvPr>
          <p:cNvPicPr>
            <a:picLocks noChangeAspect="1"/>
          </p:cNvPicPr>
          <p:nvPr/>
        </p:nvPicPr>
        <p:blipFill>
          <a:blip r:embed="rId7"/>
          <a:stretch>
            <a:fillRect/>
          </a:stretch>
        </p:blipFill>
        <p:spPr>
          <a:xfrm>
            <a:off x="8380546" y="242165"/>
            <a:ext cx="2511619" cy="2114505"/>
          </a:xfrm>
          <a:prstGeom prst="rect">
            <a:avLst/>
          </a:prstGeom>
        </p:spPr>
      </p:pic>
      <p:pic>
        <p:nvPicPr>
          <p:cNvPr id="16" name="Picture 15">
            <a:extLst>
              <a:ext uri="{FF2B5EF4-FFF2-40B4-BE49-F238E27FC236}">
                <a16:creationId xmlns:a16="http://schemas.microsoft.com/office/drawing/2014/main" id="{09DF693E-838A-4D4F-A946-FCA39384F18E}"/>
              </a:ext>
            </a:extLst>
          </p:cNvPr>
          <p:cNvPicPr>
            <a:picLocks noChangeAspect="1"/>
          </p:cNvPicPr>
          <p:nvPr/>
        </p:nvPicPr>
        <p:blipFill>
          <a:blip r:embed="rId8"/>
          <a:stretch>
            <a:fillRect/>
          </a:stretch>
        </p:blipFill>
        <p:spPr>
          <a:xfrm>
            <a:off x="142411" y="5752729"/>
            <a:ext cx="4879117" cy="865513"/>
          </a:xfrm>
          <a:prstGeom prst="rect">
            <a:avLst/>
          </a:prstGeom>
        </p:spPr>
      </p:pic>
      <p:pic>
        <p:nvPicPr>
          <p:cNvPr id="17" name="Picture 16">
            <a:extLst>
              <a:ext uri="{FF2B5EF4-FFF2-40B4-BE49-F238E27FC236}">
                <a16:creationId xmlns:a16="http://schemas.microsoft.com/office/drawing/2014/main" id="{1A8B58AA-6A7D-41E5-B2FD-391116847645}"/>
              </a:ext>
            </a:extLst>
          </p:cNvPr>
          <p:cNvPicPr>
            <a:picLocks noChangeAspect="1"/>
          </p:cNvPicPr>
          <p:nvPr/>
        </p:nvPicPr>
        <p:blipFill rotWithShape="1">
          <a:blip r:embed="rId9"/>
          <a:srcRect r="16980"/>
          <a:stretch/>
        </p:blipFill>
        <p:spPr>
          <a:xfrm>
            <a:off x="6096000" y="2368880"/>
            <a:ext cx="4966317" cy="3031817"/>
          </a:xfrm>
          <a:prstGeom prst="rect">
            <a:avLst/>
          </a:prstGeom>
        </p:spPr>
      </p:pic>
    </p:spTree>
    <p:extLst>
      <p:ext uri="{BB962C8B-B14F-4D97-AF65-F5344CB8AC3E}">
        <p14:creationId xmlns:p14="http://schemas.microsoft.com/office/powerpoint/2010/main" val="17165956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644</TotalTime>
  <Words>506</Words>
  <Application>Microsoft Office PowerPoint</Application>
  <PresentationFormat>Widescreen</PresentationFormat>
  <Paragraphs>25</Paragraphs>
  <Slides>11</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Maxi Rosales</dc:creator>
  <cp:lastModifiedBy>Maxi Rosales</cp:lastModifiedBy>
  <cp:revision>27</cp:revision>
  <dcterms:created xsi:type="dcterms:W3CDTF">2022-11-09T12:06:47Z</dcterms:created>
  <dcterms:modified xsi:type="dcterms:W3CDTF">2022-11-23T17:58:03Z</dcterms:modified>
</cp:coreProperties>
</file>